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58" r:id="rId3"/>
    <p:sldId id="287" r:id="rId4"/>
    <p:sldId id="259" r:id="rId5"/>
    <p:sldId id="260" r:id="rId6"/>
    <p:sldId id="262" r:id="rId7"/>
    <p:sldId id="263" r:id="rId8"/>
    <p:sldId id="276" r:id="rId9"/>
    <p:sldId id="264" r:id="rId10"/>
    <p:sldId id="265" r:id="rId11"/>
    <p:sldId id="266" r:id="rId12"/>
    <p:sldId id="267" r:id="rId13"/>
    <p:sldId id="268" r:id="rId14"/>
    <p:sldId id="278" r:id="rId15"/>
    <p:sldId id="269" r:id="rId16"/>
    <p:sldId id="271" r:id="rId17"/>
    <p:sldId id="272" r:id="rId18"/>
    <p:sldId id="275" r:id="rId19"/>
    <p:sldId id="273" r:id="rId20"/>
    <p:sldId id="274" r:id="rId21"/>
    <p:sldId id="277" r:id="rId22"/>
    <p:sldId id="279" r:id="rId23"/>
    <p:sldId id="280" r:id="rId24"/>
    <p:sldId id="281" r:id="rId25"/>
    <p:sldId id="282" r:id="rId26"/>
    <p:sldId id="285" r:id="rId27"/>
    <p:sldId id="283" r:id="rId28"/>
    <p:sldId id="284" r:id="rId29"/>
    <p:sldId id="286" r:id="rId30"/>
    <p:sldId id="28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F5DBA0-7B0C-40A1-8517-D3340EAA63BE}" type="datetimeFigureOut">
              <a:rPr lang="en-US" smtClean="0"/>
              <a:t>5/10/2019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CEAA95-F493-4610-B14E-34457B001C26}" type="slidenum">
              <a:rPr lang="en-US" smtClean="0"/>
              <a:t>‹#›</a:t>
            </a:fld>
            <a:endParaRPr lang="en-US"/>
          </a:p>
        </p:txBody>
      </p:sp>
    </p:spTree>
    <p:extLst>
      <p:ext uri="{BB962C8B-B14F-4D97-AF65-F5344CB8AC3E}">
        <p14:creationId xmlns:p14="http://schemas.microsoft.com/office/powerpoint/2010/main" val="3719736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78F004-5AAE-4EB9-BDD0-E7569DAF2FC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644215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52985-274E-47E5-A7B8-EB8F60BE154A}"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094191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700084-219E-4BF0-BA5E-C55844A9D6F8}" type="datetime1">
              <a:rPr lang="en-US" smtClean="0">
                <a:solidFill>
                  <a:prstClr val="black">
                    <a:tint val="75000"/>
                  </a:prstClr>
                </a:solidFill>
              </a:rPr>
              <a:pPr/>
              <a:t>5/10/2019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AC6A23-0355-4F2E-951D-0EB2F5CB51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921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78178E-2AFF-4360-BAF7-A5FEE6CFE413}" type="datetime1">
              <a:rPr lang="en-US" smtClean="0">
                <a:solidFill>
                  <a:prstClr val="black">
                    <a:tint val="75000"/>
                  </a:prstClr>
                </a:solidFill>
              </a:rPr>
              <a:pPr/>
              <a:t>5/10/2019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AC6A23-0355-4F2E-951D-0EB2F5CB51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0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53B23-A911-4577-8EB1-8ED0FB05B51F}" type="datetime1">
              <a:rPr lang="en-US" smtClean="0">
                <a:solidFill>
                  <a:prstClr val="black">
                    <a:tint val="75000"/>
                  </a:prstClr>
                </a:solidFill>
              </a:rPr>
              <a:pPr/>
              <a:t>5/10/2019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AC6A23-0355-4F2E-951D-0EB2F5CB51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657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7C9814-2792-4B42-81DA-2091233B7A02}" type="datetime1">
              <a:rPr lang="en-US" smtClean="0">
                <a:solidFill>
                  <a:prstClr val="black">
                    <a:tint val="75000"/>
                  </a:prstClr>
                </a:solidFill>
              </a:rPr>
              <a:pPr/>
              <a:t>5/10/2019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AC6A23-0355-4F2E-951D-0EB2F5CB51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434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110C1-A394-440F-8734-598AF72838CA}" type="datetime1">
              <a:rPr lang="en-US" smtClean="0">
                <a:solidFill>
                  <a:prstClr val="black">
                    <a:tint val="75000"/>
                  </a:prstClr>
                </a:solidFill>
              </a:rPr>
              <a:pPr/>
              <a:t>5/10/2019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AC6A23-0355-4F2E-951D-0EB2F5CB51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884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D1E5AF-481B-420B-B352-803CF674117F}" type="datetime1">
              <a:rPr lang="en-US" smtClean="0">
                <a:solidFill>
                  <a:prstClr val="black">
                    <a:tint val="75000"/>
                  </a:prstClr>
                </a:solidFill>
              </a:rPr>
              <a:pPr/>
              <a:t>5/10/2019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AC6A23-0355-4F2E-951D-0EB2F5CB51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701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383D16-57A2-4C61-ADF6-B698E7CB1333}" type="datetime1">
              <a:rPr lang="en-US" smtClean="0">
                <a:solidFill>
                  <a:prstClr val="black">
                    <a:tint val="75000"/>
                  </a:prstClr>
                </a:solidFill>
              </a:rPr>
              <a:pPr/>
              <a:t>5/10/2019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3AC6A23-0355-4F2E-951D-0EB2F5CB51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530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4FB565-7553-416B-9432-2CE1C2B29C37}" type="datetime1">
              <a:rPr lang="en-US" smtClean="0">
                <a:solidFill>
                  <a:prstClr val="black">
                    <a:tint val="75000"/>
                  </a:prstClr>
                </a:solidFill>
              </a:rPr>
              <a:pPr/>
              <a:t>5/10/2019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3AC6A23-0355-4F2E-951D-0EB2F5CB51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597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60BD35-53DB-4C5E-A355-948DC6B08783}" type="datetime1">
              <a:rPr lang="en-US" smtClean="0">
                <a:solidFill>
                  <a:prstClr val="black">
                    <a:tint val="75000"/>
                  </a:prstClr>
                </a:solidFill>
              </a:rPr>
              <a:pPr/>
              <a:t>5/10/2019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882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E2A7CE-608C-4540-A427-906A57BF4C49}" type="datetime1">
              <a:rPr lang="en-US" smtClean="0">
                <a:solidFill>
                  <a:prstClr val="black">
                    <a:tint val="75000"/>
                  </a:prstClr>
                </a:solidFill>
              </a:rPr>
              <a:pPr/>
              <a:t>5/10/2019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AC6A23-0355-4F2E-951D-0EB2F5CB51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89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89A537-821D-4A36-8FC6-647793275FFC}" type="datetime1">
              <a:rPr lang="en-US" smtClean="0">
                <a:solidFill>
                  <a:prstClr val="black">
                    <a:tint val="75000"/>
                  </a:prstClr>
                </a:solidFill>
              </a:rPr>
              <a:pPr/>
              <a:t>5/10/2019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AC6A23-0355-4F2E-951D-0EB2F5CB51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696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44F1D-92EA-485E-91B8-CDFCFCE95C8F}" type="datetime1">
              <a:rPr lang="en-US" smtClean="0">
                <a:solidFill>
                  <a:prstClr val="black">
                    <a:tint val="75000"/>
                  </a:prstClr>
                </a:solidFill>
              </a:rPr>
              <a:pPr/>
              <a:t>5/10/2019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C6A23-0355-4F2E-951D-0EB2F5CB51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543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hatsupnewp.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hyperlink" Target="https://www.flickr.com/photos/wallyg/1209108644"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772400" cy="914400"/>
          </a:xfrm>
        </p:spPr>
        <p:txBody>
          <a:bodyPr>
            <a:noAutofit/>
          </a:bodyPr>
          <a:lstStyle/>
          <a:p>
            <a:r>
              <a:rPr lang="en-US" sz="5400" b="1" dirty="0" smtClean="0">
                <a:solidFill>
                  <a:schemeClr val="accent5">
                    <a:lumMod val="50000"/>
                  </a:schemeClr>
                </a:solidFill>
                <a:latin typeface="Arial" panose="020B0604020202020204" pitchFamily="34" charset="0"/>
                <a:cs typeface="Arial" panose="020B0604020202020204" pitchFamily="34" charset="0"/>
              </a:rPr>
              <a:t>The Sabbath Through the Centuries</a:t>
            </a:r>
            <a:endParaRPr lang="en-US" sz="5400" b="1" dirty="0">
              <a:solidFill>
                <a:schemeClr val="accent5">
                  <a:lumMod val="50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292055" y="4267200"/>
            <a:ext cx="6400800" cy="2057400"/>
          </a:xfrm>
        </p:spPr>
        <p:txBody>
          <a:bodyPr>
            <a:normAutofit fontScale="77500" lnSpcReduction="20000"/>
          </a:bodyPr>
          <a:lstStyle/>
          <a:p>
            <a:r>
              <a:rPr lang="en-US" sz="2900" dirty="0">
                <a:solidFill>
                  <a:schemeClr val="tx1"/>
                </a:solidFill>
                <a:latin typeface="Arial" panose="020B0604020202020204" pitchFamily="34" charset="0"/>
                <a:cs typeface="Arial" panose="020B0604020202020204" pitchFamily="34" charset="0"/>
              </a:rPr>
              <a:t>THE SABBATH AND FESTIVALS</a:t>
            </a:r>
          </a:p>
          <a:p>
            <a:r>
              <a:rPr lang="en-US" sz="2900" dirty="0">
                <a:solidFill>
                  <a:schemeClr val="tx1"/>
                </a:solidFill>
                <a:latin typeface="Arial" panose="020B0604020202020204" pitchFamily="34" charset="0"/>
                <a:cs typeface="Arial" panose="020B0604020202020204" pitchFamily="34" charset="0"/>
              </a:rPr>
              <a:t>The Sabbath is the God-ordained day of rest and worship.  Christ observed the Sabbath (Luke 4:14-16, Mark 2:27-28), as did the apostle Paul (Acts 13:14-15, 42-44</a:t>
            </a:r>
            <a:r>
              <a:rPr lang="en-US" sz="2900" dirty="0" smtClean="0">
                <a:solidFill>
                  <a:schemeClr val="tx1"/>
                </a:solidFill>
                <a:latin typeface="Arial" panose="020B0604020202020204" pitchFamily="34" charset="0"/>
                <a:cs typeface="Arial" panose="020B0604020202020204" pitchFamily="34" charset="0"/>
              </a:rPr>
              <a:t>).</a:t>
            </a:r>
          </a:p>
          <a:p>
            <a:r>
              <a:rPr lang="en-US" sz="1800" dirty="0" smtClean="0">
                <a:solidFill>
                  <a:schemeClr val="tx1"/>
                </a:solidFill>
                <a:effectLst/>
                <a:latin typeface="Times New Roman" panose="02020603050405020304" pitchFamily="18" charset="0"/>
                <a:ea typeface="Calibri"/>
                <a:cs typeface="Times New Roman" panose="02020603050405020304" pitchFamily="18" charset="0"/>
              </a:rPr>
              <a:t>All Scripture quotations, unless otherwise indicated, are taken from the New King James Version®. Copyright © 1982 by Thomas Nelson, Inc. Used by permission. All rights reserved.</a:t>
            </a: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743569" y="3274064"/>
            <a:ext cx="5943600" cy="861774"/>
          </a:xfrm>
          <a:prstGeom prst="rect">
            <a:avLst/>
          </a:prstGeom>
          <a:noFill/>
        </p:spPr>
        <p:txBody>
          <a:bodyPr wrap="square" rtlCol="0">
            <a:spAutoFit/>
          </a:bodyPr>
          <a:lstStyle/>
          <a:p>
            <a:r>
              <a:rPr lang="en-US" dirty="0">
                <a:solidFill>
                  <a:prstClr val="black"/>
                </a:solidFill>
                <a:latin typeface="Arial" panose="020B0604020202020204" pitchFamily="34" charset="0"/>
                <a:cs typeface="Arial" panose="020B0604020202020204" pitchFamily="34" charset="0"/>
              </a:rPr>
              <a:t>By Randall Ricker</a:t>
            </a:r>
            <a:br>
              <a:rPr lang="en-US" dirty="0">
                <a:solidFill>
                  <a:prstClr val="black"/>
                </a:solidFill>
                <a:latin typeface="Arial" panose="020B0604020202020204" pitchFamily="34" charset="0"/>
                <a:cs typeface="Arial" panose="020B0604020202020204" pitchFamily="34" charset="0"/>
              </a:rPr>
            </a:br>
            <a:r>
              <a:rPr lang="en-US" sz="3200" dirty="0">
                <a:solidFill>
                  <a:prstClr val="black"/>
                </a:solidFill>
                <a:latin typeface="Arial" panose="020B0604020202020204" pitchFamily="34" charset="0"/>
                <a:cs typeface="Arial" panose="020B0604020202020204" pitchFamily="34" charset="0"/>
              </a:rPr>
              <a:t>Sabbath Church of God</a:t>
            </a:r>
          </a:p>
        </p:txBody>
      </p:sp>
      <p:sp>
        <p:nvSpPr>
          <p:cNvPr id="5" name="Slide Number Placeholder 4"/>
          <p:cNvSpPr>
            <a:spLocks noGrp="1"/>
          </p:cNvSpPr>
          <p:nvPr>
            <p:ph type="sldNum" sz="quarter" idx="12"/>
          </p:nvPr>
        </p:nvSpPr>
        <p:spPr/>
        <p:txBody>
          <a:bodyPr/>
          <a:lstStyle/>
          <a:p>
            <a:fld id="{5F97740B-0CFA-4EA5-90CC-E61CBBC12451}" type="slidenum">
              <a:rPr lang="en-US" smtClean="0">
                <a:solidFill>
                  <a:prstClr val="black">
                    <a:tint val="75000"/>
                  </a:prstClr>
                </a:solidFill>
              </a:rPr>
              <a:pPr/>
              <a:t>1</a:t>
            </a:fld>
            <a:endParaRPr lang="en-US" dirty="0">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982197"/>
            <a:ext cx="2045360" cy="1595670"/>
          </a:xfrm>
          <a:prstGeom prst="rect">
            <a:avLst/>
          </a:prstGeom>
        </p:spPr>
      </p:pic>
    </p:spTree>
    <p:extLst>
      <p:ext uri="{BB962C8B-B14F-4D97-AF65-F5344CB8AC3E}">
        <p14:creationId xmlns:p14="http://schemas.microsoft.com/office/powerpoint/2010/main" val="2510883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50000"/>
                  </a:schemeClr>
                </a:solidFill>
                <a:latin typeface="Arial" panose="020B0604020202020204" pitchFamily="34" charset="0"/>
                <a:cs typeface="Arial" panose="020B0604020202020204" pitchFamily="34" charset="0"/>
              </a:rPr>
              <a:t>The Waldensians in the Twelfth Century</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sz="2000" dirty="0">
                <a:latin typeface="Arial" panose="020B0604020202020204" pitchFamily="34" charset="0"/>
                <a:cs typeface="Arial" panose="020B0604020202020204" pitchFamily="34" charset="0"/>
              </a:rPr>
              <a:t>“The method which </a:t>
            </a:r>
            <a:r>
              <a:rPr lang="en-US" sz="2000" dirty="0" err="1">
                <a:latin typeface="Arial" panose="020B0604020202020204" pitchFamily="34" charset="0"/>
                <a:cs typeface="Arial" panose="020B0604020202020204" pitchFamily="34" charset="0"/>
              </a:rPr>
              <a:t>Allix</a:t>
            </a:r>
            <a:r>
              <a:rPr lang="en-US" sz="2000" dirty="0">
                <a:latin typeface="Arial" panose="020B0604020202020204" pitchFamily="34" charset="0"/>
                <a:cs typeface="Arial" panose="020B0604020202020204" pitchFamily="34" charset="0"/>
              </a:rPr>
              <a:t> has pursued in his History of the Churches of Piedmont, is to show that in the ecclesiastical</a:t>
            </a:r>
          </a:p>
          <a:p>
            <a:pPr marL="0" indent="0">
              <a:buNone/>
            </a:pPr>
            <a:r>
              <a:rPr lang="en-US" sz="2000" dirty="0">
                <a:latin typeface="Arial" panose="020B0604020202020204" pitchFamily="34" charset="0"/>
                <a:cs typeface="Arial" panose="020B0604020202020204" pitchFamily="34" charset="0"/>
              </a:rPr>
              <a:t>history of every century, from the fourth, which he considers a period early enough for the enquirer after apostolic purity of</a:t>
            </a:r>
          </a:p>
          <a:p>
            <a:pPr marL="0" indent="0">
              <a:buNone/>
            </a:pPr>
            <a:r>
              <a:rPr lang="en-US" sz="2000" dirty="0">
                <a:latin typeface="Arial" panose="020B0604020202020204" pitchFamily="34" charset="0"/>
                <a:cs typeface="Arial" panose="020B0604020202020204" pitchFamily="34" charset="0"/>
              </a:rPr>
              <a:t>doctrine, there are clear proofs that doctrines unlike those which the Roman church holds, and conformable to the belief of</a:t>
            </a:r>
          </a:p>
          <a:p>
            <a:pPr marL="0" indent="0">
              <a:buNone/>
            </a:pPr>
            <a:r>
              <a:rPr lang="en-US" sz="2000" dirty="0">
                <a:latin typeface="Arial" panose="020B0604020202020204" pitchFamily="34" charset="0"/>
                <a:cs typeface="Arial" panose="020B0604020202020204" pitchFamily="34" charset="0"/>
              </a:rPr>
              <a:t>the Waldensian and Reformed churches, were maintained by theologians of the north of Italy down the period when the</a:t>
            </a:r>
          </a:p>
          <a:p>
            <a:pPr marL="0" indent="0">
              <a:buNone/>
            </a:pPr>
            <a:r>
              <a:rPr lang="en-US" sz="2000" dirty="0" err="1">
                <a:latin typeface="Arial" panose="020B0604020202020204" pitchFamily="34" charset="0"/>
                <a:cs typeface="Arial" panose="020B0604020202020204" pitchFamily="34" charset="0"/>
              </a:rPr>
              <a:t>Waldenses</a:t>
            </a:r>
            <a:r>
              <a:rPr lang="en-US" sz="2000" dirty="0">
                <a:latin typeface="Arial" panose="020B0604020202020204" pitchFamily="34" charset="0"/>
                <a:cs typeface="Arial" panose="020B0604020202020204" pitchFamily="34" charset="0"/>
              </a:rPr>
              <a:t> first came into notice. Consequently the opinions of the </a:t>
            </a:r>
            <a:r>
              <a:rPr lang="en-US" sz="2000" dirty="0" err="1">
                <a:latin typeface="Arial" panose="020B0604020202020204" pitchFamily="34" charset="0"/>
                <a:cs typeface="Arial" panose="020B0604020202020204" pitchFamily="34" charset="0"/>
              </a:rPr>
              <a:t>Waldenses</a:t>
            </a:r>
            <a:r>
              <a:rPr lang="en-US" sz="2000" dirty="0">
                <a:latin typeface="Arial" panose="020B0604020202020204" pitchFamily="34" charset="0"/>
                <a:cs typeface="Arial" panose="020B0604020202020204" pitchFamily="34" charset="0"/>
              </a:rPr>
              <a:t> were not new to Europe in the eleventh or</a:t>
            </a:r>
          </a:p>
          <a:p>
            <a:pPr marL="0" indent="0">
              <a:buNone/>
            </a:pPr>
            <a:r>
              <a:rPr lang="en-US" sz="2000" dirty="0">
                <a:latin typeface="Arial" panose="020B0604020202020204" pitchFamily="34" charset="0"/>
                <a:cs typeface="Arial" panose="020B0604020202020204" pitchFamily="34" charset="0"/>
              </a:rPr>
              <a:t>twelfth centuries, and there is nothing improbable in the tradition, that the Subalpine Church persevered in its integrity in an</a:t>
            </a:r>
          </a:p>
          <a:p>
            <a:pPr marL="0" indent="0">
              <a:buNone/>
            </a:pPr>
            <a:r>
              <a:rPr lang="en-US" sz="2000" dirty="0">
                <a:latin typeface="Arial" panose="020B0604020202020204" pitchFamily="34" charset="0"/>
                <a:cs typeface="Arial" panose="020B0604020202020204" pitchFamily="34" charset="0"/>
              </a:rPr>
              <a:t>uninterrupted course</a:t>
            </a:r>
            <a:r>
              <a:rPr lang="en-US" sz="2000" b="1" u="sng" dirty="0">
                <a:latin typeface="Arial" panose="020B0604020202020204" pitchFamily="34" charset="0"/>
                <a:cs typeface="Arial" panose="020B0604020202020204" pitchFamily="34" charset="0"/>
              </a:rPr>
              <a:t> from the first preaching of the Gospel in the valleys</a:t>
            </a:r>
            <a:r>
              <a:rPr lang="en-US" sz="2000" dirty="0">
                <a:latin typeface="Arial" panose="020B0604020202020204" pitchFamily="34" charset="0"/>
                <a:cs typeface="Arial" panose="020B0604020202020204" pitchFamily="34" charset="0"/>
              </a:rPr>
              <a:t>.” — Gilly, </a:t>
            </a:r>
            <a:r>
              <a:rPr lang="en-US" sz="2000" i="1" dirty="0">
                <a:latin typeface="Arial" panose="020B0604020202020204" pitchFamily="34" charset="0"/>
                <a:cs typeface="Arial" panose="020B0604020202020204" pitchFamily="34" charset="0"/>
              </a:rPr>
              <a:t>Waldensian </a:t>
            </a:r>
            <a:r>
              <a:rPr lang="en-US" sz="2000" i="1" dirty="0" smtClean="0">
                <a:latin typeface="Arial" panose="020B0604020202020204" pitchFamily="34" charset="0"/>
                <a:cs typeface="Arial" panose="020B0604020202020204" pitchFamily="34" charset="0"/>
              </a:rPr>
              <a:t>Researches</a:t>
            </a:r>
            <a:endParaRPr lang="en-US" sz="20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2457493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50000"/>
                  </a:schemeClr>
                </a:solidFill>
                <a:latin typeface="Arial" panose="020B0604020202020204" pitchFamily="34" charset="0"/>
                <a:cs typeface="Arial" panose="020B0604020202020204" pitchFamily="34" charset="0"/>
              </a:rPr>
              <a:t>The Waldensians in the Twelfth Century</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sz="2000" dirty="0">
                <a:latin typeface="Arial" panose="020B0604020202020204" pitchFamily="34" charset="0"/>
                <a:cs typeface="Arial" panose="020B0604020202020204" pitchFamily="34" charset="0"/>
              </a:rPr>
              <a:t>“The </a:t>
            </a:r>
            <a:r>
              <a:rPr lang="en-US" sz="2000" dirty="0" err="1">
                <a:latin typeface="Arial" panose="020B0604020202020204" pitchFamily="34" charset="0"/>
                <a:cs typeface="Arial" panose="020B0604020202020204" pitchFamily="34" charset="0"/>
              </a:rPr>
              <a:t>Waldenses</a:t>
            </a:r>
            <a:r>
              <a:rPr lang="en-US" sz="2000" dirty="0">
                <a:latin typeface="Arial" panose="020B0604020202020204" pitchFamily="34" charset="0"/>
                <a:cs typeface="Arial" panose="020B0604020202020204" pitchFamily="34" charset="0"/>
              </a:rPr>
              <a:t> were among the first of the people of Europe to obtain before the Reformation, the possession of </a:t>
            </a:r>
            <a:r>
              <a:rPr lang="en-US" sz="2000" dirty="0" smtClean="0">
                <a:latin typeface="Arial" panose="020B0604020202020204" pitchFamily="34" charset="0"/>
                <a:cs typeface="Arial" panose="020B0604020202020204" pitchFamily="34" charset="0"/>
              </a:rPr>
              <a:t>the </a:t>
            </a:r>
            <a:r>
              <a:rPr lang="en-US" sz="2000" b="1" u="sng" dirty="0" smtClean="0">
                <a:latin typeface="Arial" panose="020B0604020202020204" pitchFamily="34" charset="0"/>
                <a:cs typeface="Arial" panose="020B0604020202020204" pitchFamily="34" charset="0"/>
              </a:rPr>
              <a:t>Bible </a:t>
            </a:r>
            <a:r>
              <a:rPr lang="en-US" sz="2000" b="1" u="sng" dirty="0">
                <a:latin typeface="Arial" panose="020B0604020202020204" pitchFamily="34" charset="0"/>
                <a:cs typeface="Arial" panose="020B0604020202020204" pitchFamily="34" charset="0"/>
              </a:rPr>
              <a:t>in Manuscript of their native tongue.</a:t>
            </a:r>
            <a:r>
              <a:rPr lang="en-US" sz="2000" dirty="0">
                <a:latin typeface="Arial" panose="020B0604020202020204" pitchFamily="34" charset="0"/>
                <a:cs typeface="Arial" panose="020B0604020202020204" pitchFamily="34" charset="0"/>
              </a:rPr>
              <a:t> They had the truth unadulterated, and this rendered them the special objects </a:t>
            </a:r>
            <a:r>
              <a:rPr lang="en-US" sz="2000" dirty="0" smtClean="0">
                <a:latin typeface="Arial" panose="020B0604020202020204" pitchFamily="34" charset="0"/>
                <a:cs typeface="Arial" panose="020B0604020202020204" pitchFamily="34" charset="0"/>
              </a:rPr>
              <a:t>of hatred </a:t>
            </a:r>
            <a:r>
              <a:rPr lang="en-US" sz="2000" dirty="0">
                <a:latin typeface="Arial" panose="020B0604020202020204" pitchFamily="34" charset="0"/>
                <a:cs typeface="Arial" panose="020B0604020202020204" pitchFamily="34" charset="0"/>
              </a:rPr>
              <a:t>and persecutions. . . . Here </a:t>
            </a:r>
            <a:r>
              <a:rPr lang="en-US" sz="2000" b="1" u="sng" dirty="0">
                <a:latin typeface="Arial" panose="020B0604020202020204" pitchFamily="34" charset="0"/>
                <a:cs typeface="Arial" panose="020B0604020202020204" pitchFamily="34" charset="0"/>
              </a:rPr>
              <a:t>for a thousand years</a:t>
            </a:r>
            <a:r>
              <a:rPr lang="en-US" sz="2000" dirty="0">
                <a:latin typeface="Arial" panose="020B0604020202020204" pitchFamily="34" charset="0"/>
                <a:cs typeface="Arial" panose="020B0604020202020204" pitchFamily="34" charset="0"/>
              </a:rPr>
              <a:t>, witnesses for the truth maintained the ancient faith . . . in a </a:t>
            </a:r>
            <a:r>
              <a:rPr lang="en-US" sz="2000" dirty="0" smtClean="0">
                <a:latin typeface="Arial" panose="020B0604020202020204" pitchFamily="34" charset="0"/>
                <a:cs typeface="Arial" panose="020B0604020202020204" pitchFamily="34" charset="0"/>
              </a:rPr>
              <a:t>most wonderful </a:t>
            </a:r>
            <a:r>
              <a:rPr lang="en-US" sz="2000" dirty="0">
                <a:latin typeface="Arial" panose="020B0604020202020204" pitchFamily="34" charset="0"/>
                <a:cs typeface="Arial" panose="020B0604020202020204" pitchFamily="34" charset="0"/>
              </a:rPr>
              <a:t>manner it (the Word of Truth) was preserved through all ages of darkness.” — Wilkinson</a:t>
            </a:r>
            <a:r>
              <a:rPr lang="en-US" sz="2000" i="1" dirty="0">
                <a:latin typeface="Arial" panose="020B0604020202020204" pitchFamily="34" charset="0"/>
                <a:cs typeface="Arial" panose="020B0604020202020204" pitchFamily="34" charset="0"/>
              </a:rPr>
              <a:t>, Our Authorized </a:t>
            </a:r>
            <a:r>
              <a:rPr lang="en-US" sz="2000" i="1" dirty="0" smtClean="0">
                <a:latin typeface="Arial" panose="020B0604020202020204" pitchFamily="34" charset="0"/>
                <a:cs typeface="Arial" panose="020B0604020202020204" pitchFamily="34" charset="0"/>
              </a:rPr>
              <a:t>Bible Vindicated</a:t>
            </a:r>
            <a:endParaRPr lang="en-US" sz="20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3752847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50000"/>
                  </a:schemeClr>
                </a:solidFill>
                <a:latin typeface="Arial" panose="020B0604020202020204" pitchFamily="34" charset="0"/>
                <a:cs typeface="Arial" panose="020B0604020202020204" pitchFamily="34" charset="0"/>
              </a:rPr>
              <a:t>The Waldensians in the Twelfth Century</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sz="2000" dirty="0" smtClean="0">
                <a:latin typeface="Arial" panose="020B0604020202020204" pitchFamily="34" charset="0"/>
                <a:cs typeface="Arial" panose="020B0604020202020204" pitchFamily="34" charset="0"/>
              </a:rPr>
              <a:t>c. </a:t>
            </a:r>
            <a:r>
              <a:rPr lang="en-US" sz="2000" b="1" u="sng" dirty="0" smtClean="0">
                <a:latin typeface="Arial" panose="020B0604020202020204" pitchFamily="34" charset="0"/>
                <a:cs typeface="Arial" panose="020B0604020202020204" pitchFamily="34" charset="0"/>
              </a:rPr>
              <a:t>1170 AD </a:t>
            </a:r>
            <a:r>
              <a:rPr lang="en-US" sz="2000" dirty="0" smtClean="0">
                <a:latin typeface="Arial" panose="020B0604020202020204" pitchFamily="34" charset="0"/>
                <a:cs typeface="Arial" panose="020B0604020202020204" pitchFamily="34" charset="0"/>
              </a:rPr>
              <a:t>“Information </a:t>
            </a:r>
            <a:r>
              <a:rPr lang="en-US" sz="2000" dirty="0">
                <a:latin typeface="Arial" panose="020B0604020202020204" pitchFamily="34" charset="0"/>
                <a:cs typeface="Arial" panose="020B0604020202020204" pitchFamily="34" charset="0"/>
              </a:rPr>
              <a:t>of these things (the ministry of Waldo) was then conveyed to Pope Alexander III, who no sooner heard </a:t>
            </a:r>
            <a:r>
              <a:rPr lang="en-US" sz="2000" dirty="0" smtClean="0">
                <a:latin typeface="Arial" panose="020B0604020202020204" pitchFamily="34" charset="0"/>
                <a:cs typeface="Arial" panose="020B0604020202020204" pitchFamily="34" charset="0"/>
              </a:rPr>
              <a:t>of such </a:t>
            </a:r>
            <a:r>
              <a:rPr lang="en-US" sz="2000" dirty="0">
                <a:latin typeface="Arial" panose="020B0604020202020204" pitchFamily="34" charset="0"/>
                <a:cs typeface="Arial" panose="020B0604020202020204" pitchFamily="34" charset="0"/>
              </a:rPr>
              <a:t>heretical proceedings than he anathematized the reformer and his adherents, commanding the archbishop to </a:t>
            </a:r>
            <a:r>
              <a:rPr lang="en-US" sz="2000" dirty="0" smtClean="0">
                <a:latin typeface="Arial" panose="020B0604020202020204" pitchFamily="34" charset="0"/>
                <a:cs typeface="Arial" panose="020B0604020202020204" pitchFamily="34" charset="0"/>
              </a:rPr>
              <a:t>proceed against </a:t>
            </a:r>
            <a:r>
              <a:rPr lang="en-US" sz="2000" dirty="0">
                <a:latin typeface="Arial" panose="020B0604020202020204" pitchFamily="34" charset="0"/>
                <a:cs typeface="Arial" panose="020B0604020202020204" pitchFamily="34" charset="0"/>
              </a:rPr>
              <a:t>them with the utmost rigor. Waldo was now compelled to quit Lyons. His flock in a great measure followed </a:t>
            </a:r>
            <a:r>
              <a:rPr lang="en-US" sz="2000" dirty="0" smtClean="0">
                <a:latin typeface="Arial" panose="020B0604020202020204" pitchFamily="34" charset="0"/>
                <a:cs typeface="Arial" panose="020B0604020202020204" pitchFamily="34" charset="0"/>
              </a:rPr>
              <a:t>their pastor</a:t>
            </a:r>
            <a:r>
              <a:rPr lang="en-US" sz="2000" dirty="0">
                <a:latin typeface="Arial" panose="020B0604020202020204" pitchFamily="34" charset="0"/>
                <a:cs typeface="Arial" panose="020B0604020202020204" pitchFamily="34" charset="0"/>
              </a:rPr>
              <a:t>; and hence a dispersion took place not unlike that which arose in the church of Jerusalem on the occasion of the </a:t>
            </a:r>
            <a:r>
              <a:rPr lang="en-US" sz="2000" dirty="0" smtClean="0">
                <a:latin typeface="Arial" panose="020B0604020202020204" pitchFamily="34" charset="0"/>
                <a:cs typeface="Arial" panose="020B0604020202020204" pitchFamily="34" charset="0"/>
              </a:rPr>
              <a:t>death of </a:t>
            </a:r>
            <a:r>
              <a:rPr lang="en-US" sz="2000" dirty="0">
                <a:latin typeface="Arial" panose="020B0604020202020204" pitchFamily="34" charset="0"/>
                <a:cs typeface="Arial" panose="020B0604020202020204" pitchFamily="34" charset="0"/>
              </a:rPr>
              <a:t>Stephen. The effect is also similar. . . . His (Waldo’s) principles took deep and lasting root, and produced a numerous</a:t>
            </a:r>
          </a:p>
          <a:p>
            <a:pPr marL="0" indent="0">
              <a:buNone/>
            </a:pPr>
            <a:r>
              <a:rPr lang="en-US" sz="2000" dirty="0">
                <a:latin typeface="Arial" panose="020B0604020202020204" pitchFamily="34" charset="0"/>
                <a:cs typeface="Arial" panose="020B0604020202020204" pitchFamily="34" charset="0"/>
              </a:rPr>
              <a:t>harvest of disciples, who were denominated </a:t>
            </a:r>
            <a:r>
              <a:rPr lang="en-US" sz="2000" dirty="0" err="1">
                <a:latin typeface="Arial" panose="020B0604020202020204" pitchFamily="34" charset="0"/>
                <a:cs typeface="Arial" panose="020B0604020202020204" pitchFamily="34" charset="0"/>
              </a:rPr>
              <a:t>Leonists</a:t>
            </a:r>
            <a:r>
              <a:rPr lang="en-US" sz="2000" dirty="0">
                <a:latin typeface="Arial" panose="020B0604020202020204" pitchFamily="34" charset="0"/>
                <a:cs typeface="Arial" panose="020B0604020202020204" pitchFamily="34" charset="0"/>
              </a:rPr>
              <a:t>, Vaudois, Albigenses, </a:t>
            </a:r>
            <a:r>
              <a:rPr lang="en-US" sz="2000" dirty="0" smtClean="0">
                <a:latin typeface="Arial" panose="020B0604020202020204" pitchFamily="34" charset="0"/>
                <a:cs typeface="Arial" panose="020B0604020202020204" pitchFamily="34" charset="0"/>
              </a:rPr>
              <a:t>or </a:t>
            </a:r>
            <a:r>
              <a:rPr lang="en-US" sz="2000" dirty="0" err="1" smtClean="0">
                <a:latin typeface="Arial" panose="020B0604020202020204" pitchFamily="34" charset="0"/>
                <a:cs typeface="Arial" panose="020B0604020202020204" pitchFamily="34" charset="0"/>
              </a:rPr>
              <a:t>Waldenses</a:t>
            </a:r>
            <a:r>
              <a:rPr lang="en-US" sz="2000" dirty="0">
                <a:latin typeface="Arial" panose="020B0604020202020204" pitchFamily="34" charset="0"/>
                <a:cs typeface="Arial" panose="020B0604020202020204" pitchFamily="34" charset="0"/>
              </a:rPr>
              <a:t>, for the very same class of Christians is designated by these various appellations at different countries, or</a:t>
            </a:r>
          </a:p>
          <a:p>
            <a:pPr marL="0" indent="0">
              <a:buNone/>
            </a:pPr>
            <a:r>
              <a:rPr lang="en-US" sz="2000" dirty="0">
                <a:latin typeface="Arial" panose="020B0604020202020204" pitchFamily="34" charset="0"/>
                <a:cs typeface="Arial" panose="020B0604020202020204" pitchFamily="34" charset="0"/>
              </a:rPr>
              <a:t>quarters of the same country, in which they appeared.” </a:t>
            </a:r>
            <a:r>
              <a:rPr lang="en-US" sz="2000" i="1" dirty="0">
                <a:latin typeface="Arial" panose="020B0604020202020204" pitchFamily="34" charset="0"/>
                <a:cs typeface="Arial" panose="020B0604020202020204" pitchFamily="34" charset="0"/>
              </a:rPr>
              <a:t>Jones’ Church </a:t>
            </a:r>
            <a:r>
              <a:rPr lang="en-US" sz="2000" i="1" dirty="0" smtClean="0">
                <a:latin typeface="Arial" panose="020B0604020202020204" pitchFamily="34" charset="0"/>
                <a:cs typeface="Arial" panose="020B0604020202020204" pitchFamily="34" charset="0"/>
              </a:rPr>
              <a:t>History, </a:t>
            </a:r>
            <a:r>
              <a:rPr lang="en-US" sz="2000" i="1" dirty="0">
                <a:latin typeface="Arial" panose="020B0604020202020204" pitchFamily="34" charset="0"/>
                <a:cs typeface="Arial" panose="020B0604020202020204" pitchFamily="34" charset="0"/>
              </a:rPr>
              <a:t>ed. </a:t>
            </a:r>
            <a:r>
              <a:rPr lang="en-US" sz="2000" dirty="0">
                <a:latin typeface="Arial" panose="020B0604020202020204" pitchFamily="34" charset="0"/>
                <a:cs typeface="Arial" panose="020B0604020202020204" pitchFamily="34" charset="0"/>
              </a:rPr>
              <a:t>1837</a:t>
            </a:r>
            <a:endParaRPr lang="en-US" sz="20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2247290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50000"/>
                  </a:schemeClr>
                </a:solidFill>
                <a:latin typeface="Arial" panose="020B0604020202020204" pitchFamily="34" charset="0"/>
                <a:cs typeface="Arial" panose="020B0604020202020204" pitchFamily="34" charset="0"/>
              </a:rPr>
              <a:t>The Waldensians in the Twelfth Century</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sz="2000" dirty="0">
                <a:latin typeface="Arial" panose="020B0604020202020204" pitchFamily="34" charset="0"/>
                <a:cs typeface="Arial" panose="020B0604020202020204" pitchFamily="34" charset="0"/>
              </a:rPr>
              <a:t>“the general body of the Albigenses received the doctrines of Peter Waldo, . . </a:t>
            </a:r>
            <a:r>
              <a:rPr lang="en-US" sz="2000" dirty="0" smtClean="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rPr>
              <a:t>that the </a:t>
            </a:r>
            <a:r>
              <a:rPr lang="en-US" sz="2000" dirty="0" err="1">
                <a:latin typeface="Arial" panose="020B0604020202020204" pitchFamily="34" charset="0"/>
                <a:cs typeface="Arial" panose="020B0604020202020204" pitchFamily="34" charset="0"/>
              </a:rPr>
              <a:t>Waldenses</a:t>
            </a:r>
            <a:r>
              <a:rPr lang="en-US" sz="2000" dirty="0">
                <a:latin typeface="Arial" panose="020B0604020202020204" pitchFamily="34" charset="0"/>
                <a:cs typeface="Arial" panose="020B0604020202020204" pitchFamily="34" charset="0"/>
              </a:rPr>
              <a:t> and Albigenses were two branches of the same sect. . . .”</a:t>
            </a:r>
            <a:r>
              <a:rPr lang="en-US" sz="2000" i="1" dirty="0" smtClean="0">
                <a:latin typeface="Arial" panose="020B0604020202020204" pitchFamily="34" charset="0"/>
                <a:cs typeface="Arial" panose="020B0604020202020204" pitchFamily="34" charset="0"/>
              </a:rPr>
              <a:t>Jones</a:t>
            </a:r>
            <a:r>
              <a:rPr lang="en-US" sz="2000" i="1" dirty="0">
                <a:latin typeface="Arial" panose="020B0604020202020204" pitchFamily="34" charset="0"/>
                <a:cs typeface="Arial" panose="020B0604020202020204" pitchFamily="34" charset="0"/>
              </a:rPr>
              <a:t>’ Church </a:t>
            </a:r>
            <a:r>
              <a:rPr lang="en-US" sz="2000" i="1" dirty="0" smtClean="0">
                <a:latin typeface="Arial" panose="020B0604020202020204" pitchFamily="34" charset="0"/>
                <a:cs typeface="Arial" panose="020B0604020202020204" pitchFamily="34" charset="0"/>
              </a:rPr>
              <a:t>History, </a:t>
            </a:r>
            <a:r>
              <a:rPr lang="en-US" sz="2000" i="1" dirty="0">
                <a:latin typeface="Arial" panose="020B0604020202020204" pitchFamily="34" charset="0"/>
                <a:cs typeface="Arial" panose="020B0604020202020204" pitchFamily="34" charset="0"/>
              </a:rPr>
              <a:t>ed. </a:t>
            </a:r>
            <a:r>
              <a:rPr lang="en-US" sz="2000" dirty="0">
                <a:latin typeface="Arial" panose="020B0604020202020204" pitchFamily="34" charset="0"/>
                <a:cs typeface="Arial" panose="020B0604020202020204" pitchFamily="34" charset="0"/>
              </a:rPr>
              <a:t>1837</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Latin vulgate Bible was the </a:t>
            </a:r>
            <a:r>
              <a:rPr lang="en-US" sz="2000" dirty="0" smtClean="0">
                <a:latin typeface="Arial" panose="020B0604020202020204" pitchFamily="34" charset="0"/>
                <a:cs typeface="Arial" panose="020B0604020202020204" pitchFamily="34" charset="0"/>
              </a:rPr>
              <a:t>only edition </a:t>
            </a:r>
            <a:r>
              <a:rPr lang="en-US" sz="2000" dirty="0">
                <a:latin typeface="Arial" panose="020B0604020202020204" pitchFamily="34" charset="0"/>
                <a:cs typeface="Arial" panose="020B0604020202020204" pitchFamily="34" charset="0"/>
              </a:rPr>
              <a:t>of the sacred book at that time in Europe: and, the languages then in common use, the French and others, </a:t>
            </a:r>
            <a:r>
              <a:rPr lang="en-US" sz="2000" dirty="0" smtClean="0">
                <a:latin typeface="Arial" panose="020B0604020202020204" pitchFamily="34" charset="0"/>
                <a:cs typeface="Arial" panose="020B0604020202020204" pitchFamily="34" charset="0"/>
              </a:rPr>
              <a:t>however, mixed </a:t>
            </a:r>
            <a:r>
              <a:rPr lang="en-US" sz="2000" dirty="0">
                <a:latin typeface="Arial" panose="020B0604020202020204" pitchFamily="34" charset="0"/>
                <a:cs typeface="Arial" panose="020B0604020202020204" pitchFamily="34" charset="0"/>
              </a:rPr>
              <a:t>with the Latin, were, properly speaking, by this time separate and distinct from it. It appears that the Christian </a:t>
            </a:r>
            <a:r>
              <a:rPr lang="en-US" sz="2000" dirty="0" smtClean="0">
                <a:latin typeface="Arial" panose="020B0604020202020204" pitchFamily="34" charset="0"/>
                <a:cs typeface="Arial" panose="020B0604020202020204" pitchFamily="34" charset="0"/>
              </a:rPr>
              <a:t>world under </a:t>
            </a:r>
            <a:r>
              <a:rPr lang="en-US" sz="2000" dirty="0">
                <a:latin typeface="Arial" panose="020B0604020202020204" pitchFamily="34" charset="0"/>
                <a:cs typeface="Arial" panose="020B0604020202020204" pitchFamily="34" charset="0"/>
              </a:rPr>
              <a:t>providence, was indebted to </a:t>
            </a:r>
            <a:r>
              <a:rPr lang="en-US" sz="2000" b="1" u="sng" dirty="0">
                <a:latin typeface="Arial" panose="020B0604020202020204" pitchFamily="34" charset="0"/>
                <a:cs typeface="Arial" panose="020B0604020202020204" pitchFamily="34" charset="0"/>
              </a:rPr>
              <a:t>Waldo, for the first translation of the Bible into a modern tongue</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Townsend’s </a:t>
            </a:r>
            <a:r>
              <a:rPr lang="en-US" sz="2000" i="1" dirty="0" smtClean="0">
                <a:latin typeface="Arial" panose="020B0604020202020204" pitchFamily="34" charset="0"/>
                <a:cs typeface="Arial" panose="020B0604020202020204" pitchFamily="34" charset="0"/>
              </a:rPr>
              <a:t>Abridgment</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1179 Peter Waldo died in Bohemia.</a:t>
            </a:r>
            <a:endParaRPr lang="en-US" sz="20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188781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50000"/>
                  </a:schemeClr>
                </a:solidFill>
                <a:latin typeface="Arial" panose="020B0604020202020204" pitchFamily="34" charset="0"/>
                <a:cs typeface="Arial" panose="020B0604020202020204" pitchFamily="34" charset="0"/>
              </a:rPr>
              <a:t>The Waldensians in the Twelfth Century</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sz="2000" dirty="0">
                <a:latin typeface="Arial" panose="020B0604020202020204" pitchFamily="34" charset="0"/>
                <a:cs typeface="Arial" panose="020B0604020202020204" pitchFamily="34" charset="0"/>
              </a:rPr>
              <a:t>1868 statue of Peter </a:t>
            </a:r>
            <a:r>
              <a:rPr lang="en-US" sz="2000" dirty="0" smtClean="0">
                <a:latin typeface="Arial" panose="020B0604020202020204" pitchFamily="34" charset="0"/>
                <a:cs typeface="Arial" panose="020B0604020202020204" pitchFamily="34" charset="0"/>
              </a:rPr>
              <a:t>Waldo</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at </a:t>
            </a:r>
            <a:r>
              <a:rPr lang="en-US" sz="2000" dirty="0">
                <a:latin typeface="Arial" panose="020B0604020202020204" pitchFamily="34" charset="0"/>
                <a:cs typeface="Arial" panose="020B0604020202020204" pitchFamily="34" charset="0"/>
              </a:rPr>
              <a:t>the Luther </a:t>
            </a:r>
            <a:r>
              <a:rPr lang="en-US" sz="2000" dirty="0" smtClean="0">
                <a:latin typeface="Arial" panose="020B0604020202020204" pitchFamily="34" charset="0"/>
                <a:cs typeface="Arial" panose="020B0604020202020204" pitchFamily="34" charset="0"/>
              </a:rPr>
              <a:t>Memorial</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Worms, Germany</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14</a:t>
            </a:fld>
            <a:endParaRPr lang="en-US">
              <a:solidFill>
                <a:prstClr val="black">
                  <a:tint val="75000"/>
                </a:prst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169988"/>
            <a:ext cx="3505200" cy="528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04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50000"/>
                  </a:schemeClr>
                </a:solidFill>
                <a:latin typeface="Arial" panose="020B0604020202020204" pitchFamily="34" charset="0"/>
                <a:cs typeface="Arial" panose="020B0604020202020204" pitchFamily="34" charset="0"/>
              </a:rPr>
              <a:t>The Waldensians in the 13</a:t>
            </a:r>
            <a:r>
              <a:rPr lang="en-US" sz="2400" baseline="30000" dirty="0" smtClean="0">
                <a:solidFill>
                  <a:schemeClr val="accent5">
                    <a:lumMod val="50000"/>
                  </a:schemeClr>
                </a:solidFill>
                <a:latin typeface="Arial" panose="020B0604020202020204" pitchFamily="34" charset="0"/>
                <a:cs typeface="Arial" panose="020B0604020202020204" pitchFamily="34" charset="0"/>
              </a:rPr>
              <a:t>th</a:t>
            </a:r>
            <a:r>
              <a:rPr lang="en-US" sz="2400" dirty="0" smtClean="0">
                <a:solidFill>
                  <a:schemeClr val="accent5">
                    <a:lumMod val="50000"/>
                  </a:schemeClr>
                </a:solidFill>
                <a:latin typeface="Arial" panose="020B0604020202020204" pitchFamily="34" charset="0"/>
                <a:cs typeface="Arial" panose="020B0604020202020204" pitchFamily="34" charset="0"/>
              </a:rPr>
              <a:t> through 15th Centuries</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953000"/>
          </a:xfrm>
        </p:spPr>
        <p:txBody>
          <a:bodyPr>
            <a:normAutofit lnSpcReduction="10000"/>
          </a:bodyPr>
          <a:lstStyle/>
          <a:p>
            <a:pPr marL="0" indent="0">
              <a:buNone/>
            </a:pPr>
            <a:r>
              <a:rPr lang="en-US" sz="2000" dirty="0" smtClean="0">
                <a:latin typeface="Arial" panose="020B0604020202020204" pitchFamily="34" charset="0"/>
                <a:cs typeface="Arial" panose="020B0604020202020204" pitchFamily="34" charset="0"/>
              </a:rPr>
              <a:t>13</a:t>
            </a:r>
            <a:r>
              <a:rPr lang="en-US" sz="2000" baseline="30000" dirty="0" smtClean="0">
                <a:latin typeface="Arial" panose="020B0604020202020204" pitchFamily="34" charset="0"/>
                <a:cs typeface="Arial" panose="020B0604020202020204" pitchFamily="34" charset="0"/>
              </a:rPr>
              <a:t>th</a:t>
            </a:r>
            <a:r>
              <a:rPr lang="en-US" sz="2000" dirty="0" smtClean="0">
                <a:latin typeface="Arial" panose="020B0604020202020204" pitchFamily="34" charset="0"/>
                <a:cs typeface="Arial" panose="020B0604020202020204" pitchFamily="34" charset="0"/>
              </a:rPr>
              <a:t> Century: Waldensians in 22 countries of Europe, including Britain.</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1224  </a:t>
            </a:r>
            <a:r>
              <a:rPr lang="en-US" sz="2000" dirty="0">
                <a:latin typeface="Arial" panose="020B0604020202020204" pitchFamily="34" charset="0"/>
                <a:cs typeface="Arial" panose="020B0604020202020204" pitchFamily="34" charset="0"/>
              </a:rPr>
              <a:t>Emperor Frederick II of Rome: “We condemn to perpetual infamy, </a:t>
            </a:r>
            <a:r>
              <a:rPr lang="en-US" sz="2000" b="1" u="sng" dirty="0">
                <a:latin typeface="Arial" panose="020B0604020202020204" pitchFamily="34" charset="0"/>
                <a:cs typeface="Arial" panose="020B0604020202020204" pitchFamily="34" charset="0"/>
              </a:rPr>
              <a:t>withdraw our protection from</a:t>
            </a:r>
            <a:r>
              <a:rPr lang="en-US" sz="2000" dirty="0">
                <a:latin typeface="Arial" panose="020B0604020202020204" pitchFamily="34" charset="0"/>
                <a:cs typeface="Arial" panose="020B0604020202020204" pitchFamily="34" charset="0"/>
              </a:rPr>
              <a:t>, and put under our ban, the Puritans, </a:t>
            </a:r>
            <a:r>
              <a:rPr lang="en-US" sz="2000" dirty="0" err="1">
                <a:latin typeface="Arial" panose="020B0604020202020204" pitchFamily="34" charset="0"/>
                <a:cs typeface="Arial" panose="020B0604020202020204" pitchFamily="34" charset="0"/>
              </a:rPr>
              <a:t>Paterines</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Leonists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Arnoldists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Josephines</a:t>
            </a:r>
            <a:r>
              <a:rPr lang="en-US" sz="2000" dirty="0">
                <a:latin typeface="Arial" panose="020B0604020202020204" pitchFamily="34" charset="0"/>
                <a:cs typeface="Arial" panose="020B0604020202020204" pitchFamily="34" charset="0"/>
              </a:rPr>
              <a:t>, Albigenses, </a:t>
            </a:r>
            <a:r>
              <a:rPr lang="en-US" sz="2000" b="1" u="sng" dirty="0" err="1">
                <a:latin typeface="Arial" panose="020B0604020202020204" pitchFamily="34" charset="0"/>
                <a:cs typeface="Arial" panose="020B0604020202020204" pitchFamily="34" charset="0"/>
              </a:rPr>
              <a:t>Waldenses</a:t>
            </a:r>
            <a:r>
              <a:rPr lang="en-US" sz="2000" dirty="0">
                <a:latin typeface="Arial" panose="020B0604020202020204" pitchFamily="34" charset="0"/>
                <a:cs typeface="Arial" panose="020B0604020202020204" pitchFamily="34" charset="0"/>
              </a:rPr>
              <a:t>, etc., and all other heretics, of both sexes, and of whatever name.” — </a:t>
            </a:r>
            <a:r>
              <a:rPr lang="en-US" sz="2000" i="1" dirty="0" smtClean="0">
                <a:latin typeface="Arial" panose="020B0604020202020204" pitchFamily="34" charset="0"/>
                <a:cs typeface="Arial" panose="020B0604020202020204" pitchFamily="34" charset="0"/>
              </a:rPr>
              <a:t>Jones’ Church </a:t>
            </a:r>
            <a:r>
              <a:rPr lang="en-US" sz="2000" i="1" dirty="0">
                <a:latin typeface="Arial" panose="020B0604020202020204" pitchFamily="34" charset="0"/>
                <a:cs typeface="Arial" panose="020B0604020202020204" pitchFamily="34" charset="0"/>
              </a:rPr>
              <a:t>History</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“The council of Toulouse established the inquisition to complete the work of heresy; and in the year 1229, first </a:t>
            </a:r>
            <a:r>
              <a:rPr lang="en-US" sz="2000" dirty="0" smtClean="0">
                <a:latin typeface="Arial" panose="020B0604020202020204" pitchFamily="34" charset="0"/>
                <a:cs typeface="Arial" panose="020B0604020202020204" pitchFamily="34" charset="0"/>
              </a:rPr>
              <a:t>forbade the </a:t>
            </a:r>
            <a:r>
              <a:rPr lang="en-US" sz="2000" dirty="0">
                <a:latin typeface="Arial" panose="020B0604020202020204" pitchFamily="34" charset="0"/>
                <a:cs typeface="Arial" panose="020B0604020202020204" pitchFamily="34" charset="0"/>
              </a:rPr>
              <a:t>use of the Scriptures in the vulgar tongue.” — Orchard, </a:t>
            </a:r>
            <a:r>
              <a:rPr lang="en-US" sz="2000" i="1" dirty="0">
                <a:latin typeface="Arial" panose="020B0604020202020204" pitchFamily="34" charset="0"/>
                <a:cs typeface="Arial" panose="020B0604020202020204" pitchFamily="34" charset="0"/>
              </a:rPr>
              <a:t>Hist. Of Bap</a:t>
            </a:r>
            <a:r>
              <a:rPr lang="en-US" sz="2000" dirty="0">
                <a:latin typeface="Arial" panose="020B0604020202020204" pitchFamily="34" charset="0"/>
                <a:cs typeface="Arial" panose="020B0604020202020204" pitchFamily="34" charset="0"/>
              </a:rPr>
              <a:t>.,</a:t>
            </a:r>
            <a:br>
              <a:rPr lang="en-US"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1315  80,000 Waldensians in Bohemia</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1487 Pope Innocent VIII ordered the Vaudois in Piedmont to be killed.</a:t>
            </a:r>
            <a:br>
              <a:rPr lang="en-US" sz="2000" dirty="0" smtClean="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3278633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50000"/>
                  </a:schemeClr>
                </a:solidFill>
                <a:latin typeface="Arial" panose="020B0604020202020204" pitchFamily="34" charset="0"/>
                <a:cs typeface="Arial" panose="020B0604020202020204" pitchFamily="34" charset="0"/>
              </a:rPr>
              <a:t>The Waldensians in the Sixteenth Century</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sz="2000" dirty="0">
                <a:latin typeface="Arial" panose="020B0604020202020204" pitchFamily="34" charset="0"/>
                <a:cs typeface="Arial" panose="020B0604020202020204" pitchFamily="34" charset="0"/>
              </a:rPr>
              <a:t>“The Reformers (Luther, Calvin, Knox, and others) with all their zeal and learning, </a:t>
            </a:r>
            <a:r>
              <a:rPr lang="en-US" sz="2000" dirty="0" smtClean="0">
                <a:latin typeface="Arial" panose="020B0604020202020204" pitchFamily="34" charset="0"/>
                <a:cs typeface="Arial" panose="020B0604020202020204" pitchFamily="34" charset="0"/>
              </a:rPr>
              <a:t>were babes </a:t>
            </a:r>
            <a:r>
              <a:rPr lang="en-US" sz="2000" dirty="0">
                <a:latin typeface="Arial" panose="020B0604020202020204" pitchFamily="34" charset="0"/>
                <a:cs typeface="Arial" panose="020B0604020202020204" pitchFamily="34" charset="0"/>
              </a:rPr>
              <a:t>in spiritual knowledge when compared with the </a:t>
            </a:r>
            <a:r>
              <a:rPr lang="en-US" sz="2000" dirty="0" err="1">
                <a:latin typeface="Arial" panose="020B0604020202020204" pitchFamily="34" charset="0"/>
                <a:cs typeface="Arial" panose="020B0604020202020204" pitchFamily="34" charset="0"/>
              </a:rPr>
              <a:t>Waldenses</a:t>
            </a:r>
            <a:r>
              <a:rPr lang="en-US" sz="2000" dirty="0">
                <a:latin typeface="Arial" panose="020B0604020202020204" pitchFamily="34" charset="0"/>
                <a:cs typeface="Arial" panose="020B0604020202020204" pitchFamily="34" charset="0"/>
              </a:rPr>
              <a:t>, particularly in regard to the nature of the kingdom of</a:t>
            </a:r>
          </a:p>
          <a:p>
            <a:pPr marL="0" indent="0">
              <a:buNone/>
            </a:pPr>
            <a:r>
              <a:rPr lang="en-US" sz="2000" dirty="0">
                <a:latin typeface="Arial" panose="020B0604020202020204" pitchFamily="34" charset="0"/>
                <a:cs typeface="Arial" panose="020B0604020202020204" pitchFamily="34" charset="0"/>
              </a:rPr>
              <a:t>Christ, and its institutions, laws, and worship in general…In A.D. 1530 one of the pastors of the </a:t>
            </a:r>
            <a:r>
              <a:rPr lang="en-US" sz="2000" dirty="0" err="1">
                <a:latin typeface="Arial" panose="020B0604020202020204" pitchFamily="34" charset="0"/>
                <a:cs typeface="Arial" panose="020B0604020202020204" pitchFamily="34" charset="0"/>
              </a:rPr>
              <a:t>Waldenses</a:t>
            </a:r>
            <a:r>
              <a:rPr lang="en-US" sz="2000" dirty="0">
                <a:latin typeface="Arial" panose="020B0604020202020204" pitchFamily="34" charset="0"/>
                <a:cs typeface="Arial" panose="020B0604020202020204" pitchFamily="34" charset="0"/>
              </a:rPr>
              <a:t>, George Morel, published the memoir of his church. He said </a:t>
            </a:r>
            <a:r>
              <a:rPr lang="en-US" sz="2000" dirty="0" smtClean="0">
                <a:latin typeface="Arial" panose="020B0604020202020204" pitchFamily="34" charset="0"/>
                <a:cs typeface="Arial" panose="020B0604020202020204" pitchFamily="34" charset="0"/>
              </a:rPr>
              <a:t>there were </a:t>
            </a:r>
            <a:r>
              <a:rPr lang="en-US" sz="2000" dirty="0">
                <a:latin typeface="Arial" panose="020B0604020202020204" pitchFamily="34" charset="0"/>
                <a:cs typeface="Arial" panose="020B0604020202020204" pitchFamily="34" charset="0"/>
              </a:rPr>
              <a:t>then </a:t>
            </a:r>
            <a:r>
              <a:rPr lang="en-US" sz="2000" b="1" u="sng" dirty="0">
                <a:latin typeface="Arial" panose="020B0604020202020204" pitchFamily="34" charset="0"/>
                <a:cs typeface="Arial" panose="020B0604020202020204" pitchFamily="34" charset="0"/>
              </a:rPr>
              <a:t>800,000</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Jones Church History</a:t>
            </a:r>
            <a:r>
              <a:rPr lang="en-US" sz="2000" i="1" dirty="0">
                <a:latin typeface="Arial" panose="020B0604020202020204" pitchFamily="34" charset="0"/>
                <a:cs typeface="Arial" panose="020B0604020202020204" pitchFamily="34" charset="0"/>
              </a:rPr>
              <a:t/>
            </a:r>
            <a:br>
              <a:rPr lang="en-US" sz="2000" i="1"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1650747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50000"/>
                  </a:schemeClr>
                </a:solidFill>
                <a:latin typeface="Arial" panose="020B0604020202020204" pitchFamily="34" charset="0"/>
                <a:cs typeface="Arial" panose="020B0604020202020204" pitchFamily="34" charset="0"/>
              </a:rPr>
              <a:t>The Waldensians in the Sixteenth Century</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sz="2000" b="1" u="sng" dirty="0" smtClean="0">
                <a:latin typeface="Arial" panose="020B0604020202020204" pitchFamily="34" charset="0"/>
                <a:cs typeface="Arial" panose="020B0604020202020204" pitchFamily="34" charset="0"/>
              </a:rPr>
              <a:t>1552</a:t>
            </a:r>
            <a:r>
              <a:rPr lang="en-US" sz="2000" dirty="0" smtClean="0">
                <a:latin typeface="Arial" panose="020B0604020202020204" pitchFamily="34" charset="0"/>
                <a:cs typeface="Arial" panose="020B0604020202020204" pitchFamily="34" charset="0"/>
              </a:rPr>
              <a:t> Waldensians still kept Sabbath.</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b="1" u="sng" dirty="0">
                <a:latin typeface="Arial" panose="020B0604020202020204" pitchFamily="34" charset="0"/>
                <a:cs typeface="Arial" panose="020B0604020202020204" pitchFamily="34" charset="0"/>
              </a:rPr>
              <a:t>1559</a:t>
            </a:r>
            <a:r>
              <a:rPr lang="en-US" sz="2000" dirty="0">
                <a:latin typeface="Arial" panose="020B0604020202020204" pitchFamily="34" charset="0"/>
                <a:cs typeface="Arial" panose="020B0604020202020204" pitchFamily="34" charset="0"/>
              </a:rPr>
              <a:t> “They implored his highness to consider that their religious profession was not a thing of yesterday, as their adversaries</a:t>
            </a:r>
          </a:p>
          <a:p>
            <a:pPr marL="0" indent="0">
              <a:buNone/>
            </a:pPr>
            <a:r>
              <a:rPr lang="en-US" sz="2000" dirty="0">
                <a:latin typeface="Arial" panose="020B0604020202020204" pitchFamily="34" charset="0"/>
                <a:cs typeface="Arial" panose="020B0604020202020204" pitchFamily="34" charset="0"/>
              </a:rPr>
              <a:t>falsely reported, but had been the profession of their fathers, grandfathers, and great-grandfathers, yea, of their predecessors</a:t>
            </a:r>
          </a:p>
          <a:p>
            <a:pPr marL="0" indent="0">
              <a:buNone/>
            </a:pPr>
            <a:r>
              <a:rPr lang="en-US" sz="2000" b="1" u="sng" dirty="0">
                <a:latin typeface="Arial" panose="020B0604020202020204" pitchFamily="34" charset="0"/>
                <a:cs typeface="Arial" panose="020B0604020202020204" pitchFamily="34" charset="0"/>
              </a:rPr>
              <a:t>of still more ancient times</a:t>
            </a:r>
            <a:r>
              <a:rPr lang="en-US" sz="2000" dirty="0">
                <a:latin typeface="Arial" panose="020B0604020202020204" pitchFamily="34" charset="0"/>
                <a:cs typeface="Arial" panose="020B0604020202020204" pitchFamily="34" charset="0"/>
              </a:rPr>
              <a:t>, even of the martyrs, confessors, apostles, and prophets; and they called upon their adversaries </a:t>
            </a:r>
            <a:r>
              <a:rPr lang="en-US" sz="2000" dirty="0" smtClean="0">
                <a:latin typeface="Arial" panose="020B0604020202020204" pitchFamily="34" charset="0"/>
                <a:cs typeface="Arial" panose="020B0604020202020204" pitchFamily="34" charset="0"/>
              </a:rPr>
              <a:t>to prove </a:t>
            </a:r>
            <a:r>
              <a:rPr lang="en-US" sz="2000" dirty="0">
                <a:latin typeface="Arial" panose="020B0604020202020204" pitchFamily="34" charset="0"/>
                <a:cs typeface="Arial" panose="020B0604020202020204" pitchFamily="34" charset="0"/>
              </a:rPr>
              <a:t>the contrary if they were able. Persuaded, therefore, as they were, that their religion was not a human invention, </a:t>
            </a:r>
            <a:r>
              <a:rPr lang="en-US" sz="2000" dirty="0" smtClean="0">
                <a:latin typeface="Arial" panose="020B0604020202020204" pitchFamily="34" charset="0"/>
                <a:cs typeface="Arial" panose="020B0604020202020204" pitchFamily="34" charset="0"/>
              </a:rPr>
              <a:t>but founded </a:t>
            </a:r>
            <a:r>
              <a:rPr lang="en-US" sz="2000" dirty="0">
                <a:latin typeface="Arial" panose="020B0604020202020204" pitchFamily="34" charset="0"/>
                <a:cs typeface="Arial" panose="020B0604020202020204" pitchFamily="34" charset="0"/>
              </a:rPr>
              <a:t>upon the Word of God, which shall remain forever, they were confident that no human force would be able </a:t>
            </a:r>
            <a:r>
              <a:rPr lang="en-US" sz="2000" dirty="0" smtClean="0">
                <a:latin typeface="Arial" panose="020B0604020202020204" pitchFamily="34" charset="0"/>
                <a:cs typeface="Arial" panose="020B0604020202020204" pitchFamily="34" charset="0"/>
              </a:rPr>
              <a:t>to extinguish </a:t>
            </a:r>
            <a:r>
              <a:rPr lang="en-US" sz="2000" dirty="0">
                <a:latin typeface="Arial" panose="020B0604020202020204" pitchFamily="34" charset="0"/>
                <a:cs typeface="Arial" panose="020B0604020202020204" pitchFamily="34" charset="0"/>
              </a:rPr>
              <a:t>it</a:t>
            </a:r>
            <a:r>
              <a:rPr lang="en-US" sz="2000" dirty="0" smtClean="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Jones Church History</a:t>
            </a:r>
            <a:br>
              <a:rPr lang="en-US" sz="2000" i="1"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In the </a:t>
            </a:r>
            <a:r>
              <a:rPr lang="en-US" sz="2000" b="1" u="sng" dirty="0">
                <a:latin typeface="Arial" panose="020B0604020202020204" pitchFamily="34" charset="0"/>
                <a:cs typeface="Arial" panose="020B0604020202020204" pitchFamily="34" charset="0"/>
              </a:rPr>
              <a:t>late 16</a:t>
            </a:r>
            <a:r>
              <a:rPr lang="en-US" sz="2000" b="1" u="sng" baseline="30000" dirty="0">
                <a:latin typeface="Arial" panose="020B0604020202020204" pitchFamily="34" charset="0"/>
                <a:cs typeface="Arial" panose="020B0604020202020204" pitchFamily="34" charset="0"/>
              </a:rPr>
              <a:t>th</a:t>
            </a:r>
            <a:r>
              <a:rPr lang="en-US" sz="2000" b="1" u="sng" dirty="0">
                <a:latin typeface="Arial" panose="020B0604020202020204" pitchFamily="34" charset="0"/>
                <a:cs typeface="Arial" panose="020B0604020202020204" pitchFamily="34" charset="0"/>
              </a:rPr>
              <a:t> Century</a:t>
            </a:r>
            <a:r>
              <a:rPr lang="en-US" sz="2000" dirty="0">
                <a:latin typeface="Arial" panose="020B0604020202020204" pitchFamily="34" charset="0"/>
                <a:cs typeface="Arial" panose="020B0604020202020204" pitchFamily="34" charset="0"/>
              </a:rPr>
              <a:t>, MANY WERE ASSIMILATED by the Lutherans</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3317749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50000"/>
                  </a:schemeClr>
                </a:solidFill>
                <a:latin typeface="Arial" panose="020B0604020202020204" pitchFamily="34" charset="0"/>
                <a:cs typeface="Arial" panose="020B0604020202020204" pitchFamily="34" charset="0"/>
              </a:rPr>
              <a:t>The Waldensians in the Seventeenth Century</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sz="2000" b="1" u="sng" dirty="0" smtClean="0">
                <a:latin typeface="Arial" panose="020B0604020202020204" pitchFamily="34" charset="0"/>
                <a:cs typeface="Arial" panose="020B0604020202020204" pitchFamily="34" charset="0"/>
              </a:rPr>
              <a:t>1665</a:t>
            </a:r>
            <a:r>
              <a:rPr lang="en-US" sz="2000" dirty="0" smtClean="0">
                <a:latin typeface="Arial" panose="020B0604020202020204" pitchFamily="34" charset="0"/>
                <a:cs typeface="Arial" panose="020B0604020202020204" pitchFamily="34" charset="0"/>
              </a:rPr>
              <a:t> Oliver Cromwell in defense of </a:t>
            </a:r>
            <a:r>
              <a:rPr lang="en-US" sz="2000" b="1" u="sng" dirty="0" smtClean="0">
                <a:latin typeface="Arial" panose="020B0604020202020204" pitchFamily="34" charset="0"/>
                <a:cs typeface="Arial" panose="020B0604020202020204" pitchFamily="34" charset="0"/>
              </a:rPr>
              <a:t>Waldensians in Savoy</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But if, on the other </a:t>
            </a:r>
            <a:r>
              <a:rPr lang="en-US" sz="2000" dirty="0" smtClean="0">
                <a:latin typeface="Arial" panose="020B0604020202020204" pitchFamily="34" charset="0"/>
                <a:cs typeface="Arial" panose="020B0604020202020204" pitchFamily="34" charset="0"/>
              </a:rPr>
              <a:t>hand, he </a:t>
            </a:r>
            <a:r>
              <a:rPr lang="en-US" sz="2000" dirty="0">
                <a:latin typeface="Arial" panose="020B0604020202020204" pitchFamily="34" charset="0"/>
                <a:cs typeface="Arial" panose="020B0604020202020204" pitchFamily="34" charset="0"/>
              </a:rPr>
              <a:t>shall continue firmly resolved utterly to destroy and to drive to a state of distraction those men, among whom </a:t>
            </a:r>
            <a:r>
              <a:rPr lang="en-US" sz="2000" dirty="0" smtClean="0">
                <a:latin typeface="Arial" panose="020B0604020202020204" pitchFamily="34" charset="0"/>
                <a:cs typeface="Arial" panose="020B0604020202020204" pitchFamily="34" charset="0"/>
              </a:rPr>
              <a:t>our religion </a:t>
            </a:r>
            <a:r>
              <a:rPr lang="en-US" sz="2000" dirty="0">
                <a:latin typeface="Arial" panose="020B0604020202020204" pitchFamily="34" charset="0"/>
                <a:cs typeface="Arial" panose="020B0604020202020204" pitchFamily="34" charset="0"/>
              </a:rPr>
              <a:t>was either planted by the first preachers of the gospel, and so </a:t>
            </a:r>
            <a:r>
              <a:rPr lang="en-US" sz="2000" b="1" u="sng" dirty="0">
                <a:latin typeface="Arial" panose="020B0604020202020204" pitchFamily="34" charset="0"/>
                <a:cs typeface="Arial" panose="020B0604020202020204" pitchFamily="34" charset="0"/>
              </a:rPr>
              <a:t>maintained in its purity from age to age</a:t>
            </a:r>
            <a:r>
              <a:rPr lang="en-US" sz="2000" dirty="0">
                <a:latin typeface="Arial" panose="020B0604020202020204" pitchFamily="34" charset="0"/>
                <a:cs typeface="Arial" panose="020B0604020202020204" pitchFamily="34" charset="0"/>
              </a:rPr>
              <a:t>, or </a:t>
            </a:r>
            <a:r>
              <a:rPr lang="en-US" sz="2000" dirty="0" smtClean="0">
                <a:latin typeface="Arial" panose="020B0604020202020204" pitchFamily="34" charset="0"/>
                <a:cs typeface="Arial" panose="020B0604020202020204" pitchFamily="34" charset="0"/>
              </a:rPr>
              <a:t>else reformed </a:t>
            </a:r>
            <a:r>
              <a:rPr lang="en-US" sz="2000" dirty="0">
                <a:latin typeface="Arial" panose="020B0604020202020204" pitchFamily="34" charset="0"/>
                <a:cs typeface="Arial" panose="020B0604020202020204" pitchFamily="34" charset="0"/>
              </a:rPr>
              <a:t>and restored to its primitive purity more early than among many other nations, we hereby declare ourselves </a:t>
            </a:r>
            <a:r>
              <a:rPr lang="en-US" sz="2000" dirty="0" smtClean="0">
                <a:latin typeface="Arial" panose="020B0604020202020204" pitchFamily="34" charset="0"/>
                <a:cs typeface="Arial" panose="020B0604020202020204" pitchFamily="34" charset="0"/>
              </a:rPr>
              <a:t>ready to </a:t>
            </a:r>
            <a:r>
              <a:rPr lang="en-US" sz="2000" dirty="0">
                <a:latin typeface="Arial" panose="020B0604020202020204" pitchFamily="34" charset="0"/>
                <a:cs typeface="Arial" panose="020B0604020202020204" pitchFamily="34" charset="0"/>
              </a:rPr>
              <a:t>advise, in common with you, and the rest of our brethren and allies of the reformed religion, by what means we may </a:t>
            </a:r>
            <a:r>
              <a:rPr lang="en-US" sz="2000" dirty="0" smtClean="0">
                <a:latin typeface="Arial" panose="020B0604020202020204" pitchFamily="34" charset="0"/>
                <a:cs typeface="Arial" panose="020B0604020202020204" pitchFamily="34" charset="0"/>
              </a:rPr>
              <a:t>most conveniently </a:t>
            </a:r>
            <a:r>
              <a:rPr lang="en-US" sz="2000" dirty="0">
                <a:latin typeface="Arial" panose="020B0604020202020204" pitchFamily="34" charset="0"/>
                <a:cs typeface="Arial" panose="020B0604020202020204" pitchFamily="34" charset="0"/>
              </a:rPr>
              <a:t>provide for the preservation and comfort of these distressed people.” </a:t>
            </a:r>
            <a:r>
              <a:rPr lang="en-US" sz="2000" dirty="0" smtClean="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Jones’ Church </a:t>
            </a:r>
            <a:r>
              <a:rPr lang="en-US" sz="2000" i="1" dirty="0" smtClean="0">
                <a:latin typeface="Arial" panose="020B0604020202020204" pitchFamily="34" charset="0"/>
                <a:cs typeface="Arial" panose="020B0604020202020204" pitchFamily="34" charset="0"/>
              </a:rPr>
              <a:t>History</a:t>
            </a:r>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3286910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50000"/>
                  </a:schemeClr>
                </a:solidFill>
                <a:latin typeface="Arial" panose="020B0604020202020204" pitchFamily="34" charset="0"/>
                <a:cs typeface="Arial" panose="020B0604020202020204" pitchFamily="34" charset="0"/>
              </a:rPr>
              <a:t>The Lollards in the 14</a:t>
            </a:r>
            <a:r>
              <a:rPr lang="en-US" sz="2400" baseline="30000" dirty="0" smtClean="0">
                <a:solidFill>
                  <a:schemeClr val="accent5">
                    <a:lumMod val="50000"/>
                  </a:schemeClr>
                </a:solidFill>
                <a:latin typeface="Arial" panose="020B0604020202020204" pitchFamily="34" charset="0"/>
                <a:cs typeface="Arial" panose="020B0604020202020204" pitchFamily="34" charset="0"/>
              </a:rPr>
              <a:t>th</a:t>
            </a:r>
            <a:r>
              <a:rPr lang="en-US" sz="2400" dirty="0" smtClean="0">
                <a:solidFill>
                  <a:schemeClr val="accent5">
                    <a:lumMod val="50000"/>
                  </a:schemeClr>
                </a:solidFill>
                <a:latin typeface="Arial" panose="020B0604020202020204" pitchFamily="34" charset="0"/>
                <a:cs typeface="Arial" panose="020B0604020202020204" pitchFamily="34" charset="0"/>
              </a:rPr>
              <a:t> through 16th Centuries</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953000"/>
          </a:xfrm>
        </p:spPr>
        <p:txBody>
          <a:bodyPr>
            <a:normAutofit lnSpcReduction="10000"/>
          </a:bodyPr>
          <a:lstStyle/>
          <a:p>
            <a:pPr marL="0" indent="0">
              <a:buNone/>
            </a:pPr>
            <a:r>
              <a:rPr lang="en-US" sz="2000" b="1" u="sng" dirty="0" smtClean="0">
                <a:latin typeface="Arial" panose="020B0604020202020204" pitchFamily="34" charset="0"/>
                <a:cs typeface="Arial" panose="020B0604020202020204" pitchFamily="34" charset="0"/>
              </a:rPr>
              <a:t>1315 Walter Lollard </a:t>
            </a:r>
            <a:r>
              <a:rPr lang="en-US" sz="2000" dirty="0" smtClean="0">
                <a:latin typeface="Arial" panose="020B0604020202020204" pitchFamily="34" charset="0"/>
                <a:cs typeface="Arial" panose="020B0604020202020204" pitchFamily="34" charset="0"/>
              </a:rPr>
              <a:t>preached the doctrines of </a:t>
            </a:r>
            <a:r>
              <a:rPr lang="en-US" sz="2000" dirty="0">
                <a:latin typeface="Arial" panose="020B0604020202020204" pitchFamily="34" charset="0"/>
                <a:cs typeface="Arial" panose="020B0604020202020204" pitchFamily="34" charset="0"/>
              </a:rPr>
              <a:t>the Waldensians.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“They </a:t>
            </a:r>
            <a:r>
              <a:rPr lang="en-US" sz="2000" dirty="0">
                <a:latin typeface="Arial" panose="020B0604020202020204" pitchFamily="34" charset="0"/>
                <a:cs typeface="Arial" panose="020B0604020202020204" pitchFamily="34" charset="0"/>
              </a:rPr>
              <a:t>now abounded; more than half of the nation became Lollards; yea, </a:t>
            </a:r>
            <a:r>
              <a:rPr lang="en-US" sz="2000" dirty="0" smtClean="0">
                <a:latin typeface="Arial" panose="020B0604020202020204" pitchFamily="34" charset="0"/>
                <a:cs typeface="Arial" panose="020B0604020202020204" pitchFamily="34" charset="0"/>
              </a:rPr>
              <a:t>they covered </a:t>
            </a:r>
            <a:r>
              <a:rPr lang="en-US" sz="2000" dirty="0">
                <a:latin typeface="Arial" panose="020B0604020202020204" pitchFamily="34" charset="0"/>
                <a:cs typeface="Arial" panose="020B0604020202020204" pitchFamily="34" charset="0"/>
              </a:rPr>
              <a:t>all </a:t>
            </a:r>
            <a:r>
              <a:rPr lang="en-US" sz="2000" b="1" u="sng" dirty="0">
                <a:latin typeface="Arial" panose="020B0604020202020204" pitchFamily="34" charset="0"/>
                <a:cs typeface="Arial" panose="020B0604020202020204" pitchFamily="34" charset="0"/>
              </a:rPr>
              <a:t>England</a:t>
            </a:r>
            <a:r>
              <a:rPr lang="en-US" sz="2000" dirty="0">
                <a:latin typeface="Arial" panose="020B0604020202020204" pitchFamily="34" charset="0"/>
                <a:cs typeface="Arial" panose="020B0604020202020204" pitchFamily="34" charset="0"/>
              </a:rPr>
              <a:t>. In 1389 they formed separate and distinct societies agreeable with Scripture… Their hostility to the hierarchy, and </a:t>
            </a:r>
            <a:r>
              <a:rPr lang="en-US" sz="2000" dirty="0" smtClean="0">
                <a:latin typeface="Arial" panose="020B0604020202020204" pitchFamily="34" charset="0"/>
                <a:cs typeface="Arial" panose="020B0604020202020204" pitchFamily="34" charset="0"/>
              </a:rPr>
              <a:t>their numbers</a:t>
            </a:r>
            <a:r>
              <a:rPr lang="en-US" sz="2000" dirty="0">
                <a:latin typeface="Arial" panose="020B0604020202020204" pitchFamily="34" charset="0"/>
                <a:cs typeface="Arial" panose="020B0604020202020204" pitchFamily="34" charset="0"/>
              </a:rPr>
              <a:t>, aroused their enemies to adopt severe measures. In the year 1400, a law was passed sentencing Lollards to </a:t>
            </a:r>
            <a:r>
              <a:rPr lang="en-US" sz="2000" dirty="0" smtClean="0">
                <a:latin typeface="Arial" panose="020B0604020202020204" pitchFamily="34" charset="0"/>
                <a:cs typeface="Arial" panose="020B0604020202020204" pitchFamily="34" charset="0"/>
              </a:rPr>
              <a:t>be burned </a:t>
            </a:r>
            <a:r>
              <a:rPr lang="en-US" sz="2000" dirty="0">
                <a:latin typeface="Arial" panose="020B0604020202020204" pitchFamily="34" charset="0"/>
                <a:cs typeface="Arial" panose="020B0604020202020204" pitchFamily="34" charset="0"/>
              </a:rPr>
              <a:t>to death. In Norfolk they abounded, and there they suffered severely. Still the “Bible men” increased, and </a:t>
            </a:r>
            <a:r>
              <a:rPr lang="en-US" sz="2000" dirty="0" smtClean="0">
                <a:latin typeface="Arial" panose="020B0604020202020204" pitchFamily="34" charset="0"/>
                <a:cs typeface="Arial" panose="020B0604020202020204" pitchFamily="34" charset="0"/>
              </a:rPr>
              <a:t>became dangerous </a:t>
            </a:r>
            <a:r>
              <a:rPr lang="en-US" sz="2000" dirty="0">
                <a:latin typeface="Arial" panose="020B0604020202020204" pitchFamily="34" charset="0"/>
                <a:cs typeface="Arial" panose="020B0604020202020204" pitchFamily="34" charset="0"/>
              </a:rPr>
              <a:t>to the Church. They are said to have numbered </a:t>
            </a:r>
            <a:r>
              <a:rPr lang="en-US" sz="2000" b="1" u="sng" dirty="0">
                <a:latin typeface="Arial" panose="020B0604020202020204" pitchFamily="34" charset="0"/>
                <a:cs typeface="Arial" panose="020B0604020202020204" pitchFamily="34" charset="0"/>
              </a:rPr>
              <a:t>100,000</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Henry VIII, while in conflict with the Pope, </a:t>
            </a:r>
            <a:r>
              <a:rPr lang="en-US" sz="2000" dirty="0" smtClean="0">
                <a:latin typeface="Arial" panose="020B0604020202020204" pitchFamily="34" charset="0"/>
                <a:cs typeface="Arial" panose="020B0604020202020204" pitchFamily="34" charset="0"/>
              </a:rPr>
              <a:t>relieved and </a:t>
            </a:r>
            <a:r>
              <a:rPr lang="en-US" sz="2000" dirty="0">
                <a:latin typeface="Arial" panose="020B0604020202020204" pitchFamily="34" charset="0"/>
                <a:cs typeface="Arial" panose="020B0604020202020204" pitchFamily="34" charset="0"/>
              </a:rPr>
              <a:t>encouraged the Lollards in his kingdom: and this led their persecuted brethren from all parts of Europe to flock </a:t>
            </a:r>
            <a:r>
              <a:rPr lang="en-US" sz="2000" dirty="0" smtClean="0">
                <a:latin typeface="Arial" panose="020B0604020202020204" pitchFamily="34" charset="0"/>
                <a:cs typeface="Arial" panose="020B0604020202020204" pitchFamily="34" charset="0"/>
              </a:rPr>
              <a:t>to England </a:t>
            </a:r>
            <a:r>
              <a:rPr lang="en-US" sz="2000" dirty="0">
                <a:latin typeface="Arial" panose="020B0604020202020204" pitchFamily="34" charset="0"/>
                <a:cs typeface="Arial" panose="020B0604020202020204" pitchFamily="34" charset="0"/>
              </a:rPr>
              <a:t>in great numbers, to enjoy religious liberty, and to strengthen the cause of true </a:t>
            </a:r>
            <a:r>
              <a:rPr lang="en-US" sz="2000" dirty="0" smtClean="0">
                <a:latin typeface="Arial" panose="020B0604020202020204" pitchFamily="34" charset="0"/>
                <a:cs typeface="Arial" panose="020B0604020202020204" pitchFamily="34" charset="0"/>
              </a:rPr>
              <a:t>religion.” Benedict, </a:t>
            </a:r>
            <a:r>
              <a:rPr lang="en-US" sz="2000" i="1" dirty="0" smtClean="0">
                <a:latin typeface="Arial" panose="020B0604020202020204" pitchFamily="34" charset="0"/>
                <a:cs typeface="Arial" panose="020B0604020202020204" pitchFamily="34" charset="0"/>
              </a:rPr>
              <a:t>History</a:t>
            </a:r>
            <a:br>
              <a:rPr lang="en-US" sz="2000" i="1"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2398491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5">
                    <a:lumMod val="50000"/>
                  </a:schemeClr>
                </a:solidFill>
                <a:latin typeface="Arial" panose="020B0604020202020204" pitchFamily="34" charset="0"/>
                <a:cs typeface="Arial" panose="020B0604020202020204" pitchFamily="34" charset="0"/>
              </a:rPr>
              <a:t>Council of </a:t>
            </a:r>
            <a:r>
              <a:rPr lang="en-US" dirty="0" err="1" smtClean="0">
                <a:solidFill>
                  <a:schemeClr val="accent5">
                    <a:lumMod val="50000"/>
                  </a:schemeClr>
                </a:solidFill>
                <a:latin typeface="Arial" panose="020B0604020202020204" pitchFamily="34" charset="0"/>
                <a:cs typeface="Arial" panose="020B0604020202020204" pitchFamily="34" charset="0"/>
              </a:rPr>
              <a:t>Nicea</a:t>
            </a:r>
            <a:r>
              <a:rPr lang="en-US" dirty="0" smtClean="0">
                <a:solidFill>
                  <a:schemeClr val="accent5">
                    <a:lumMod val="50000"/>
                  </a:schemeClr>
                </a:solidFill>
                <a:latin typeface="Arial" panose="020B0604020202020204" pitchFamily="34" charset="0"/>
                <a:cs typeface="Arial" panose="020B0604020202020204" pitchFamily="34" charset="0"/>
              </a:rPr>
              <a:t> 325 AD</a:t>
            </a:r>
            <a:endParaRPr lang="en-US"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953000"/>
          </a:xfrm>
        </p:spPr>
        <p:txBody>
          <a:bodyPr>
            <a:normAutofit lnSpcReduction="10000"/>
          </a:bodyPr>
          <a:lstStyle/>
          <a:p>
            <a:pPr marL="0" indent="0">
              <a:buNone/>
            </a:pPr>
            <a:r>
              <a:rPr lang="en-US" sz="2000" dirty="0" smtClean="0">
                <a:latin typeface="Arial" panose="020B0604020202020204" pitchFamily="34" charset="0"/>
                <a:cs typeface="Arial" panose="020B0604020202020204" pitchFamily="34" charset="0"/>
              </a:rPr>
              <a:t>Luke 4:15-16</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15 </a:t>
            </a:r>
            <a:r>
              <a:rPr lang="en-US" sz="2000" dirty="0">
                <a:latin typeface="Arial" panose="020B0604020202020204" pitchFamily="34" charset="0"/>
                <a:cs typeface="Arial" panose="020B0604020202020204" pitchFamily="34" charset="0"/>
              </a:rPr>
              <a:t>And He taught in their synagogues, being glorified by all. </a:t>
            </a:r>
            <a:r>
              <a:rPr lang="en-US" sz="2000" dirty="0" smtClean="0">
                <a:latin typeface="Arial" panose="020B0604020202020204" pitchFamily="34" charset="0"/>
                <a:cs typeface="Arial" panose="020B0604020202020204" pitchFamily="34" charset="0"/>
              </a:rPr>
              <a:t>16 </a:t>
            </a:r>
            <a:r>
              <a:rPr lang="en-US" sz="2000" dirty="0">
                <a:latin typeface="Arial" panose="020B0604020202020204" pitchFamily="34" charset="0"/>
                <a:cs typeface="Arial" panose="020B0604020202020204" pitchFamily="34" charset="0"/>
              </a:rPr>
              <a:t>So He came to Nazareth, where He had been brought up. And as His custom was, He went into the synagogue on the Sabbath day, and stood up to read</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Acts 13:42-44</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42 So when the Jews went out of the synagogue, the Gentiles begged that these words might be preached to them the next Sabbath. 43 Now when the congregation had broken up, many of the Jews and devout proselytes followed Paul and Barnabas, who, speaking to them, persuaded them to continue in the grace of God. 44 On the next Sabbath almost the whole city came together to hear the word of God</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Hebrews 4:9</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There remains therefore a </a:t>
            </a:r>
            <a:r>
              <a:rPr lang="en-US" sz="2000" dirty="0" smtClean="0">
                <a:latin typeface="Arial" panose="020B0604020202020204" pitchFamily="34" charset="0"/>
                <a:cs typeface="Arial" panose="020B0604020202020204" pitchFamily="34" charset="0"/>
              </a:rPr>
              <a:t>rest [4520 </a:t>
            </a:r>
            <a:r>
              <a:rPr lang="en-US" sz="2000" dirty="0" err="1" smtClean="0">
                <a:latin typeface="Arial" panose="020B0604020202020204" pitchFamily="34" charset="0"/>
                <a:cs typeface="Arial" panose="020B0604020202020204" pitchFamily="34" charset="0"/>
              </a:rPr>
              <a:t>sabbatism</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for the people of </a:t>
            </a:r>
            <a:r>
              <a:rPr lang="en-US" sz="2000" dirty="0" smtClean="0">
                <a:latin typeface="Arial" panose="020B0604020202020204" pitchFamily="34" charset="0"/>
                <a:cs typeface="Arial" panose="020B0604020202020204" pitchFamily="34" charset="0"/>
              </a:rPr>
              <a:t>God.</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1318775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pPr algn="l"/>
            <a:r>
              <a:rPr lang="en-US" sz="2400" dirty="0" smtClean="0">
                <a:solidFill>
                  <a:schemeClr val="accent5">
                    <a:lumMod val="50000"/>
                  </a:schemeClr>
                </a:solidFill>
                <a:latin typeface="Arial" panose="020B0604020202020204" pitchFamily="34" charset="0"/>
                <a:cs typeface="Arial" panose="020B0604020202020204" pitchFamily="34" charset="0"/>
              </a:rPr>
              <a:t>The Lollards in the Fourt</a:t>
            </a:r>
            <a:r>
              <a:rPr lang="en-US" sz="2400" dirty="0">
                <a:solidFill>
                  <a:schemeClr val="accent5">
                    <a:lumMod val="50000"/>
                  </a:schemeClr>
                </a:solidFill>
                <a:latin typeface="Arial" panose="020B0604020202020204" pitchFamily="34" charset="0"/>
                <a:cs typeface="Arial" panose="020B0604020202020204" pitchFamily="34" charset="0"/>
              </a:rPr>
              <a:t>eenth Century</a:t>
            </a:r>
            <a:br>
              <a:rPr lang="en-US" sz="2400" dirty="0">
                <a:solidFill>
                  <a:schemeClr val="accent5">
                    <a:lumMod val="50000"/>
                  </a:schemeClr>
                </a:solidFill>
                <a:latin typeface="Arial" panose="020B0604020202020204" pitchFamily="34" charset="0"/>
                <a:cs typeface="Arial" panose="020B0604020202020204" pitchFamily="34" charset="0"/>
              </a:rPr>
            </a:br>
            <a:r>
              <a:rPr lang="en-US" sz="1300" dirty="0">
                <a:solidFill>
                  <a:schemeClr val="accent5">
                    <a:lumMod val="50000"/>
                  </a:schemeClr>
                </a:solidFill>
                <a:latin typeface="Arial" panose="020B0604020202020204" pitchFamily="34" charset="0"/>
                <a:cs typeface="Arial" panose="020B0604020202020204" pitchFamily="34" charset="0"/>
              </a:rPr>
              <a:t>Originally published in</a:t>
            </a:r>
            <a:r>
              <a:rPr lang="en-US" sz="1300" dirty="0" smtClean="0">
                <a:solidFill>
                  <a:schemeClr val="accent5">
                    <a:lumMod val="50000"/>
                  </a:schemeClr>
                </a:solidFill>
                <a:latin typeface="Arial" panose="020B0604020202020204" pitchFamily="34" charset="0"/>
                <a:cs typeface="Arial" panose="020B0604020202020204" pitchFamily="34" charset="0"/>
              </a:rPr>
              <a:t>:</a:t>
            </a:r>
            <a:br>
              <a:rPr lang="en-US" sz="1300" dirty="0" smtClean="0">
                <a:solidFill>
                  <a:schemeClr val="accent5">
                    <a:lumMod val="50000"/>
                  </a:schemeClr>
                </a:solidFill>
                <a:latin typeface="Arial" panose="020B0604020202020204" pitchFamily="34" charset="0"/>
                <a:cs typeface="Arial" panose="020B0604020202020204" pitchFamily="34" charset="0"/>
              </a:rPr>
            </a:br>
            <a:r>
              <a:rPr lang="en-US" sz="1300" dirty="0" smtClean="0">
                <a:solidFill>
                  <a:schemeClr val="accent5">
                    <a:lumMod val="50000"/>
                  </a:schemeClr>
                </a:solidFill>
                <a:latin typeface="Arial" panose="020B0604020202020204" pitchFamily="34" charset="0"/>
                <a:cs typeface="Arial" panose="020B0604020202020204" pitchFamily="34" charset="0"/>
              </a:rPr>
              <a:t> </a:t>
            </a:r>
            <a:r>
              <a:rPr lang="en-US" sz="1300" dirty="0" err="1">
                <a:solidFill>
                  <a:schemeClr val="accent5">
                    <a:lumMod val="50000"/>
                  </a:schemeClr>
                </a:solidFill>
                <a:latin typeface="Arial" panose="020B0604020202020204" pitchFamily="34" charset="0"/>
                <a:cs typeface="Arial" panose="020B0604020202020204" pitchFamily="34" charset="0"/>
              </a:rPr>
              <a:t>G.M</a:t>
            </a:r>
            <a:r>
              <a:rPr lang="en-US" sz="1300" dirty="0">
                <a:solidFill>
                  <a:schemeClr val="accent5">
                    <a:lumMod val="50000"/>
                  </a:schemeClr>
                </a:solidFill>
                <a:latin typeface="Arial" panose="020B0604020202020204" pitchFamily="34" charset="0"/>
                <a:cs typeface="Arial" panose="020B0604020202020204" pitchFamily="34" charset="0"/>
              </a:rPr>
              <a:t>. Trevelyan, England </a:t>
            </a:r>
            <a:r>
              <a:rPr lang="en-US" sz="1300" dirty="0" smtClean="0">
                <a:solidFill>
                  <a:schemeClr val="accent5">
                    <a:lumMod val="50000"/>
                  </a:schemeClr>
                </a:solidFill>
                <a:latin typeface="Arial" panose="020B0604020202020204" pitchFamily="34" charset="0"/>
                <a:cs typeface="Arial" panose="020B0604020202020204" pitchFamily="34" charset="0"/>
              </a:rPr>
              <a:t/>
            </a:r>
            <a:br>
              <a:rPr lang="en-US" sz="1300" dirty="0" smtClean="0">
                <a:solidFill>
                  <a:schemeClr val="accent5">
                    <a:lumMod val="50000"/>
                  </a:schemeClr>
                </a:solidFill>
                <a:latin typeface="Arial" panose="020B0604020202020204" pitchFamily="34" charset="0"/>
                <a:cs typeface="Arial" panose="020B0604020202020204" pitchFamily="34" charset="0"/>
              </a:rPr>
            </a:br>
            <a:r>
              <a:rPr lang="en-US" sz="1300" dirty="0" smtClean="0">
                <a:solidFill>
                  <a:schemeClr val="accent5">
                    <a:lumMod val="50000"/>
                  </a:schemeClr>
                </a:solidFill>
                <a:latin typeface="Arial" panose="020B0604020202020204" pitchFamily="34" charset="0"/>
                <a:cs typeface="Arial" panose="020B0604020202020204" pitchFamily="34" charset="0"/>
              </a:rPr>
              <a:t>in </a:t>
            </a:r>
            <a:r>
              <a:rPr lang="en-US" sz="1300" dirty="0">
                <a:solidFill>
                  <a:schemeClr val="accent5">
                    <a:lumMod val="50000"/>
                  </a:schemeClr>
                </a:solidFill>
                <a:latin typeface="Arial" panose="020B0604020202020204" pitchFamily="34" charset="0"/>
                <a:cs typeface="Arial" panose="020B0604020202020204" pitchFamily="34" charset="0"/>
              </a:rPr>
              <a:t>the Age of Wycliffe </a:t>
            </a:r>
            <a:r>
              <a:rPr lang="en-US" sz="1300" dirty="0" smtClean="0">
                <a:solidFill>
                  <a:schemeClr val="accent5">
                    <a:lumMod val="50000"/>
                  </a:schemeClr>
                </a:solidFill>
                <a:latin typeface="Arial" panose="020B0604020202020204" pitchFamily="34" charset="0"/>
                <a:cs typeface="Arial" panose="020B0604020202020204" pitchFamily="34" charset="0"/>
              </a:rPr>
              <a:t/>
            </a:r>
            <a:br>
              <a:rPr lang="en-US" sz="1300" dirty="0" smtClean="0">
                <a:solidFill>
                  <a:schemeClr val="accent5">
                    <a:lumMod val="50000"/>
                  </a:schemeClr>
                </a:solidFill>
                <a:latin typeface="Arial" panose="020B0604020202020204" pitchFamily="34" charset="0"/>
                <a:cs typeface="Arial" panose="020B0604020202020204" pitchFamily="34" charset="0"/>
              </a:rPr>
            </a:br>
            <a:r>
              <a:rPr lang="en-US" sz="1300" dirty="0" smtClean="0">
                <a:solidFill>
                  <a:schemeClr val="accent5">
                    <a:lumMod val="50000"/>
                  </a:schemeClr>
                </a:solidFill>
                <a:latin typeface="Arial" panose="020B0604020202020204" pitchFamily="34" charset="0"/>
                <a:cs typeface="Arial" panose="020B0604020202020204" pitchFamily="34" charset="0"/>
              </a:rPr>
              <a:t>(</a:t>
            </a:r>
            <a:r>
              <a:rPr lang="en-US" sz="1300" dirty="0">
                <a:solidFill>
                  <a:schemeClr val="accent5">
                    <a:lumMod val="50000"/>
                  </a:schemeClr>
                </a:solidFill>
                <a:latin typeface="Arial" panose="020B0604020202020204" pitchFamily="34" charset="0"/>
                <a:cs typeface="Arial" panose="020B0604020202020204" pitchFamily="34" charset="0"/>
              </a:rPr>
              <a:t>London: Longmans</a:t>
            </a:r>
            <a:r>
              <a:rPr lang="en-US" sz="1300" dirty="0" smtClean="0">
                <a:solidFill>
                  <a:schemeClr val="accent5">
                    <a:lumMod val="50000"/>
                  </a:schemeClr>
                </a:solidFill>
                <a:latin typeface="Arial" panose="020B0604020202020204" pitchFamily="34" charset="0"/>
                <a:cs typeface="Arial" panose="020B0604020202020204" pitchFamily="34" charset="0"/>
              </a:rPr>
              <a:t>,</a:t>
            </a:r>
            <a:br>
              <a:rPr lang="en-US" sz="1300" dirty="0" smtClean="0">
                <a:solidFill>
                  <a:schemeClr val="accent5">
                    <a:lumMod val="50000"/>
                  </a:schemeClr>
                </a:solidFill>
                <a:latin typeface="Arial" panose="020B0604020202020204" pitchFamily="34" charset="0"/>
                <a:cs typeface="Arial" panose="020B0604020202020204" pitchFamily="34" charset="0"/>
              </a:rPr>
            </a:br>
            <a:r>
              <a:rPr lang="en-US" sz="1300" dirty="0" smtClean="0">
                <a:solidFill>
                  <a:schemeClr val="accent5">
                    <a:lumMod val="50000"/>
                  </a:schemeClr>
                </a:solidFill>
                <a:latin typeface="Arial" panose="020B0604020202020204" pitchFamily="34" charset="0"/>
                <a:cs typeface="Arial" panose="020B0604020202020204" pitchFamily="34" charset="0"/>
              </a:rPr>
              <a:t> </a:t>
            </a:r>
            <a:r>
              <a:rPr lang="en-US" sz="1300" dirty="0">
                <a:solidFill>
                  <a:schemeClr val="accent5">
                    <a:lumMod val="50000"/>
                  </a:schemeClr>
                </a:solidFill>
                <a:latin typeface="Arial" panose="020B0604020202020204" pitchFamily="34" charset="0"/>
                <a:cs typeface="Arial" panose="020B0604020202020204" pitchFamily="34" charset="0"/>
              </a:rPr>
              <a:t>Green, 1909).From</a:t>
            </a:r>
            <a:r>
              <a:rPr lang="en-US" sz="1300" dirty="0" smtClean="0">
                <a:solidFill>
                  <a:schemeClr val="accent5">
                    <a:lumMod val="50000"/>
                  </a:schemeClr>
                </a:solidFill>
                <a:latin typeface="Arial" panose="020B0604020202020204" pitchFamily="34" charset="0"/>
                <a:cs typeface="Arial" panose="020B0604020202020204" pitchFamily="34" charset="0"/>
              </a:rPr>
              <a:t>:</a:t>
            </a:r>
            <a:br>
              <a:rPr lang="en-US" sz="1300" dirty="0" smtClean="0">
                <a:solidFill>
                  <a:schemeClr val="accent5">
                    <a:lumMod val="50000"/>
                  </a:schemeClr>
                </a:solidFill>
                <a:latin typeface="Arial" panose="020B0604020202020204" pitchFamily="34" charset="0"/>
                <a:cs typeface="Arial" panose="020B0604020202020204" pitchFamily="34" charset="0"/>
              </a:rPr>
            </a:br>
            <a:r>
              <a:rPr lang="en-US" sz="1300" dirty="0" smtClean="0">
                <a:solidFill>
                  <a:schemeClr val="accent5">
                    <a:lumMod val="50000"/>
                  </a:schemeClr>
                </a:solidFill>
                <a:latin typeface="Arial" panose="020B0604020202020204" pitchFamily="34" charset="0"/>
                <a:cs typeface="Arial" panose="020B0604020202020204" pitchFamily="34" charset="0"/>
              </a:rPr>
              <a:t> </a:t>
            </a:r>
            <a:r>
              <a:rPr lang="en-US" sz="1300" dirty="0">
                <a:solidFill>
                  <a:schemeClr val="accent5">
                    <a:lumMod val="50000"/>
                  </a:schemeClr>
                </a:solidFill>
                <a:latin typeface="Arial" panose="020B0604020202020204" pitchFamily="34" charset="0"/>
                <a:cs typeface="Arial" panose="020B0604020202020204" pitchFamily="34" charset="0"/>
              </a:rPr>
              <a:t>http://</a:t>
            </a:r>
            <a:r>
              <a:rPr lang="en-US" sz="1300" dirty="0" smtClean="0">
                <a:solidFill>
                  <a:schemeClr val="accent5">
                    <a:lumMod val="50000"/>
                  </a:schemeClr>
                </a:solidFill>
                <a:latin typeface="Arial" panose="020B0604020202020204" pitchFamily="34" charset="0"/>
                <a:cs typeface="Arial" panose="020B0604020202020204" pitchFamily="34" charset="0"/>
              </a:rPr>
              <a:t>www.lollardsociety.org</a:t>
            </a:r>
            <a:endParaRPr lang="en-US" sz="1300"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51656" y="1676400"/>
            <a:ext cx="8229600" cy="4953000"/>
          </a:xfrm>
        </p:spPr>
        <p:txBody>
          <a:bodyPr>
            <a:normAutofit/>
          </a:bodyPr>
          <a:lstStyle/>
          <a:p>
            <a:pPr marL="0" indent="0">
              <a:buNone/>
            </a:pP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20</a:t>
            </a:fld>
            <a:endParaRPr lang="en-US">
              <a:solidFill>
                <a:prstClr val="black">
                  <a:tint val="75000"/>
                </a:prst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609600"/>
            <a:ext cx="4442754"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456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pPr algn="l"/>
            <a:r>
              <a:rPr lang="en-US" sz="2400" dirty="0" smtClean="0">
                <a:solidFill>
                  <a:schemeClr val="accent5">
                    <a:lumMod val="50000"/>
                  </a:schemeClr>
                </a:solidFill>
                <a:latin typeface="Arial" panose="020B0604020202020204" pitchFamily="34" charset="0"/>
                <a:cs typeface="Arial" panose="020B0604020202020204" pitchFamily="34" charset="0"/>
              </a:rPr>
              <a:t>The Lollards in the 14</a:t>
            </a:r>
            <a:r>
              <a:rPr lang="en-US" sz="2400" baseline="30000" dirty="0" smtClean="0">
                <a:solidFill>
                  <a:schemeClr val="accent5">
                    <a:lumMod val="50000"/>
                  </a:schemeClr>
                </a:solidFill>
                <a:latin typeface="Arial" panose="020B0604020202020204" pitchFamily="34" charset="0"/>
                <a:cs typeface="Arial" panose="020B0604020202020204" pitchFamily="34" charset="0"/>
              </a:rPr>
              <a:t>th</a:t>
            </a:r>
            <a:r>
              <a:rPr lang="en-US" sz="2400" dirty="0" smtClean="0">
                <a:solidFill>
                  <a:schemeClr val="accent5">
                    <a:lumMod val="50000"/>
                  </a:schemeClr>
                </a:solidFill>
                <a:latin typeface="Arial" panose="020B0604020202020204" pitchFamily="34" charset="0"/>
                <a:cs typeface="Arial" panose="020B0604020202020204" pitchFamily="34" charset="0"/>
              </a:rPr>
              <a:t> through 16th Centuries</a:t>
            </a:r>
            <a:r>
              <a:rPr lang="en-US" sz="2400" dirty="0">
                <a:solidFill>
                  <a:schemeClr val="accent5">
                    <a:lumMod val="50000"/>
                  </a:schemeClr>
                </a:solidFill>
                <a:latin typeface="Arial" panose="020B0604020202020204" pitchFamily="34" charset="0"/>
                <a:cs typeface="Arial" panose="020B0604020202020204" pitchFamily="34" charset="0"/>
              </a:rPr>
              <a:t/>
            </a:r>
            <a:br>
              <a:rPr lang="en-US" sz="2400" dirty="0">
                <a:solidFill>
                  <a:schemeClr val="accent5">
                    <a:lumMod val="50000"/>
                  </a:schemeClr>
                </a:solidFill>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Beginning of the Gospel of John from a </a:t>
            </a:r>
            <a:r>
              <a:rPr lang="en-US" sz="1300" dirty="0" smtClean="0">
                <a:latin typeface="Arial" panose="020B0604020202020204" pitchFamily="34" charset="0"/>
                <a:cs typeface="Arial" panose="020B0604020202020204" pitchFamily="34" charset="0"/>
              </a:rPr>
              <a:t>pocket</a:t>
            </a:r>
            <a:br>
              <a:rPr lang="en-US" sz="1300" dirty="0" smtClean="0">
                <a:latin typeface="Arial" panose="020B0604020202020204" pitchFamily="34" charset="0"/>
                <a:cs typeface="Arial" panose="020B0604020202020204" pitchFamily="34" charset="0"/>
              </a:rPr>
            </a:br>
            <a:r>
              <a:rPr lang="en-US" sz="1300" dirty="0" smtClean="0">
                <a:latin typeface="Arial" panose="020B0604020202020204" pitchFamily="34" charset="0"/>
                <a:cs typeface="Arial" panose="020B0604020202020204" pitchFamily="34" charset="0"/>
              </a:rPr>
              <a:t>Wycliffe </a:t>
            </a:r>
            <a:r>
              <a:rPr lang="en-US" sz="1300" dirty="0">
                <a:latin typeface="Arial" panose="020B0604020202020204" pitchFamily="34" charset="0"/>
                <a:cs typeface="Arial" panose="020B0604020202020204" pitchFamily="34" charset="0"/>
              </a:rPr>
              <a:t>translation that may have been used </a:t>
            </a:r>
            <a:r>
              <a:rPr lang="en-US" sz="1300" dirty="0" smtClean="0">
                <a:latin typeface="Arial" panose="020B0604020202020204" pitchFamily="34" charset="0"/>
                <a:cs typeface="Arial" panose="020B0604020202020204" pitchFamily="34" charset="0"/>
              </a:rPr>
              <a:t>by</a:t>
            </a:r>
            <a:br>
              <a:rPr lang="en-US" sz="1300" dirty="0" smtClean="0">
                <a:latin typeface="Arial" panose="020B0604020202020204" pitchFamily="34" charset="0"/>
                <a:cs typeface="Arial" panose="020B0604020202020204" pitchFamily="34" charset="0"/>
              </a:rPr>
            </a:br>
            <a:r>
              <a:rPr lang="en-US" sz="1300" dirty="0" smtClean="0">
                <a:latin typeface="Arial" panose="020B0604020202020204" pitchFamily="34" charset="0"/>
                <a:cs typeface="Arial" panose="020B0604020202020204" pitchFamily="34" charset="0"/>
              </a:rPr>
              <a:t>a </a:t>
            </a:r>
            <a:r>
              <a:rPr lang="en-US" sz="1300" dirty="0">
                <a:latin typeface="Arial" panose="020B0604020202020204" pitchFamily="34" charset="0"/>
                <a:cs typeface="Arial" panose="020B0604020202020204" pitchFamily="34" charset="0"/>
              </a:rPr>
              <a:t>roving Lollard preacher (late 14th century)</a:t>
            </a: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21</a:t>
            </a:fld>
            <a:endParaRPr lang="en-US">
              <a:solidFill>
                <a:prstClr val="black">
                  <a:tint val="75000"/>
                </a:prstClr>
              </a:solidFill>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67200" y="838200"/>
            <a:ext cx="3276600" cy="550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708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50000"/>
                  </a:schemeClr>
                </a:solidFill>
                <a:latin typeface="Arial" panose="020B0604020202020204" pitchFamily="34" charset="0"/>
                <a:cs typeface="Arial" panose="020B0604020202020204" pitchFamily="34" charset="0"/>
              </a:rPr>
              <a:t>The Sabbath in England in the 16</a:t>
            </a:r>
            <a:r>
              <a:rPr lang="en-US" sz="2400" baseline="30000" dirty="0" smtClean="0">
                <a:solidFill>
                  <a:schemeClr val="accent5">
                    <a:lumMod val="50000"/>
                  </a:schemeClr>
                </a:solidFill>
                <a:latin typeface="Arial" panose="020B0604020202020204" pitchFamily="34" charset="0"/>
                <a:cs typeface="Arial" panose="020B0604020202020204" pitchFamily="34" charset="0"/>
              </a:rPr>
              <a:t>th</a:t>
            </a:r>
            <a:r>
              <a:rPr lang="en-US" sz="2400" dirty="0" smtClean="0">
                <a:solidFill>
                  <a:schemeClr val="accent5">
                    <a:lumMod val="50000"/>
                  </a:schemeClr>
                </a:solidFill>
                <a:latin typeface="Arial" panose="020B0604020202020204" pitchFamily="34" charset="0"/>
                <a:cs typeface="Arial" panose="020B0604020202020204" pitchFamily="34" charset="0"/>
              </a:rPr>
              <a:t> and 17th Centuries</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sz="2000" dirty="0">
                <a:latin typeface="Arial" panose="020B0604020202020204" pitchFamily="34" charset="0"/>
                <a:cs typeface="Arial" panose="020B0604020202020204" pitchFamily="34" charset="0"/>
              </a:rPr>
              <a:t>“I find that the Pinners Hall Sabbatarian church was established at</a:t>
            </a:r>
          </a:p>
          <a:p>
            <a:pPr marL="0" indent="0">
              <a:buNone/>
            </a:pPr>
            <a:r>
              <a:rPr lang="en-US" sz="2000" dirty="0">
                <a:latin typeface="Arial" panose="020B0604020202020204" pitchFamily="34" charset="0"/>
                <a:cs typeface="Arial" panose="020B0604020202020204" pitchFamily="34" charset="0"/>
              </a:rPr>
              <a:t>Devonshire Square E. C., on March 1, </a:t>
            </a:r>
            <a:r>
              <a:rPr lang="en-US" sz="2000" b="1" u="sng" dirty="0">
                <a:latin typeface="Arial" panose="020B0604020202020204" pitchFamily="34" charset="0"/>
                <a:cs typeface="Arial" panose="020B0604020202020204" pitchFamily="34" charset="0"/>
              </a:rPr>
              <a:t>1574</a:t>
            </a:r>
            <a:r>
              <a:rPr lang="en-US" sz="2000" dirty="0">
                <a:latin typeface="Arial" panose="020B0604020202020204" pitchFamily="34" charset="0"/>
                <a:cs typeface="Arial" panose="020B0604020202020204" pitchFamily="34" charset="0"/>
              </a:rPr>
              <a:t>, and 1830 came to Mill Yard church to hold their services.” </a:t>
            </a:r>
            <a:r>
              <a:rPr lang="en-US" sz="2000" dirty="0" smtClean="0">
                <a:latin typeface="Arial" panose="020B0604020202020204" pitchFamily="34" charset="0"/>
                <a:cs typeface="Arial" panose="020B0604020202020204" pitchFamily="34" charset="0"/>
              </a:rPr>
              <a:t>letter from Secretary </a:t>
            </a:r>
            <a:r>
              <a:rPr lang="en-US" sz="2000" dirty="0">
                <a:latin typeface="Arial" panose="020B0604020202020204" pitchFamily="34" charset="0"/>
                <a:cs typeface="Arial" panose="020B0604020202020204" pitchFamily="34" charset="0"/>
              </a:rPr>
              <a:t>George Vane of the Mill Yard church </a:t>
            </a:r>
            <a:r>
              <a:rPr lang="en-US" sz="2000" dirty="0" smtClean="0">
                <a:latin typeface="Arial" panose="020B0604020202020204" pitchFamily="34" charset="0"/>
                <a:cs typeface="Arial" panose="020B0604020202020204" pitchFamily="34" charset="0"/>
              </a:rPr>
              <a:t>of London.</a:t>
            </a:r>
          </a:p>
          <a:p>
            <a:pPr marL="0" indent="0">
              <a:buNone/>
            </a:pP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b="1" u="sng" dirty="0">
                <a:latin typeface="Arial" panose="020B0604020202020204" pitchFamily="34" charset="0"/>
                <a:cs typeface="Arial" panose="020B0604020202020204" pitchFamily="34" charset="0"/>
              </a:rPr>
              <a:t>Mill Yard Church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London: “Origin</a:t>
            </a:r>
            <a:r>
              <a:rPr lang="en-US" sz="2000" dirty="0">
                <a:latin typeface="Arial" panose="020B0604020202020204" pitchFamily="34" charset="0"/>
                <a:cs typeface="Arial" panose="020B0604020202020204" pitchFamily="34" charset="0"/>
              </a:rPr>
              <a:t>. Some have supposed that this church owes its origin to the labors of John James who was martyred </a:t>
            </a:r>
            <a:r>
              <a:rPr lang="en-US" sz="2000" dirty="0" smtClean="0">
                <a:latin typeface="Arial" panose="020B0604020202020204" pitchFamily="34" charset="0"/>
                <a:cs typeface="Arial" panose="020B0604020202020204" pitchFamily="34" charset="0"/>
              </a:rPr>
              <a:t>October 19</a:t>
            </a:r>
            <a:r>
              <a:rPr lang="en-US" sz="2000" dirty="0">
                <a:latin typeface="Arial" panose="020B0604020202020204" pitchFamily="34" charset="0"/>
                <a:cs typeface="Arial" panose="020B0604020202020204" pitchFamily="34" charset="0"/>
              </a:rPr>
              <a:t>, 1661. President </a:t>
            </a:r>
            <a:r>
              <a:rPr lang="en-US" sz="2000" dirty="0" err="1">
                <a:latin typeface="Arial" panose="020B0604020202020204" pitchFamily="34" charset="0"/>
                <a:cs typeface="Arial" panose="020B0604020202020204" pitchFamily="34" charset="0"/>
              </a:rPr>
              <a:t>Daland</a:t>
            </a:r>
            <a:r>
              <a:rPr lang="en-US" sz="2000" dirty="0">
                <a:latin typeface="Arial" panose="020B0604020202020204" pitchFamily="34" charset="0"/>
                <a:cs typeface="Arial" panose="020B0604020202020204" pitchFamily="34" charset="0"/>
              </a:rPr>
              <a:t> goes back as far as about 1580. In 1617 (or 1616) John Trask came to London from </a:t>
            </a:r>
            <a:r>
              <a:rPr lang="en-US" sz="2000" dirty="0" smtClean="0">
                <a:latin typeface="Arial" panose="020B0604020202020204" pitchFamily="34" charset="0"/>
                <a:cs typeface="Arial" panose="020B0604020202020204" pitchFamily="34" charset="0"/>
              </a:rPr>
              <a:t>Salisbury and </a:t>
            </a:r>
            <a:r>
              <a:rPr lang="en-US" sz="2000" dirty="0">
                <a:latin typeface="Arial" panose="020B0604020202020204" pitchFamily="34" charset="0"/>
                <a:cs typeface="Arial" panose="020B0604020202020204" pitchFamily="34" charset="0"/>
              </a:rPr>
              <a:t>held revival meetings. One of his disciples, named Hamlet Jackson, was the means of bringing Trask and many, if </a:t>
            </a:r>
            <a:r>
              <a:rPr lang="en-US" sz="2000" dirty="0" smtClean="0">
                <a:latin typeface="Arial" panose="020B0604020202020204" pitchFamily="34" charset="0"/>
                <a:cs typeface="Arial" panose="020B0604020202020204" pitchFamily="34" charset="0"/>
              </a:rPr>
              <a:t>not all</a:t>
            </a:r>
            <a:r>
              <a:rPr lang="en-US" sz="2000" dirty="0">
                <a:latin typeface="Arial" panose="020B0604020202020204" pitchFamily="34" charset="0"/>
                <a:cs typeface="Arial" panose="020B0604020202020204" pitchFamily="34" charset="0"/>
              </a:rPr>
              <a:t>, of his congregation to the observance of the seventh-day Sabbath in about </a:t>
            </a:r>
            <a:r>
              <a:rPr lang="en-US" sz="2000" b="1" u="sng" dirty="0">
                <a:latin typeface="Arial" panose="020B0604020202020204" pitchFamily="34" charset="0"/>
                <a:cs typeface="Arial" panose="020B0604020202020204" pitchFamily="34" charset="0"/>
              </a:rPr>
              <a:t>1617</a:t>
            </a:r>
            <a:r>
              <a:rPr lang="en-US" sz="2000" dirty="0">
                <a:latin typeface="Arial" panose="020B0604020202020204" pitchFamily="34" charset="0"/>
                <a:cs typeface="Arial" panose="020B0604020202020204" pitchFamily="34" charset="0"/>
              </a:rPr>
              <a:t>, and Elder William M. Jones says </a:t>
            </a:r>
            <a:r>
              <a:rPr lang="en-US" sz="2000" dirty="0" smtClean="0">
                <a:latin typeface="Arial" panose="020B0604020202020204" pitchFamily="34" charset="0"/>
                <a:cs typeface="Arial" panose="020B0604020202020204" pitchFamily="34" charset="0"/>
              </a:rPr>
              <a:t>that this </a:t>
            </a:r>
            <a:r>
              <a:rPr lang="en-US" sz="2000" dirty="0" err="1">
                <a:latin typeface="Arial" panose="020B0604020202020204" pitchFamily="34" charset="0"/>
                <a:cs typeface="Arial" panose="020B0604020202020204" pitchFamily="34" charset="0"/>
              </a:rPr>
              <a:t>Traskite</a:t>
            </a:r>
            <a:r>
              <a:rPr lang="en-US" sz="2000" dirty="0">
                <a:latin typeface="Arial" panose="020B0604020202020204" pitchFamily="34" charset="0"/>
                <a:cs typeface="Arial" panose="020B0604020202020204" pitchFamily="34" charset="0"/>
              </a:rPr>
              <a:t> congregation was the origin of the Mill Yard Church</a:t>
            </a:r>
            <a:r>
              <a:rPr lang="en-US" sz="2000" dirty="0" smtClean="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History of Seventh Day Baptists</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2046896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pPr algn="l"/>
            <a:r>
              <a:rPr lang="en-US" sz="2400" dirty="0" smtClean="0">
                <a:solidFill>
                  <a:schemeClr val="accent5">
                    <a:lumMod val="50000"/>
                  </a:schemeClr>
                </a:solidFill>
                <a:latin typeface="Arial" panose="020B0604020202020204" pitchFamily="34" charset="0"/>
                <a:cs typeface="Arial" panose="020B0604020202020204" pitchFamily="34" charset="0"/>
              </a:rPr>
              <a:t>The Sabbath in England in the 16</a:t>
            </a:r>
            <a:r>
              <a:rPr lang="en-US" sz="2400" baseline="30000" dirty="0" smtClean="0">
                <a:solidFill>
                  <a:schemeClr val="accent5">
                    <a:lumMod val="50000"/>
                  </a:schemeClr>
                </a:solidFill>
                <a:latin typeface="Arial" panose="020B0604020202020204" pitchFamily="34" charset="0"/>
                <a:cs typeface="Arial" panose="020B0604020202020204" pitchFamily="34" charset="0"/>
              </a:rPr>
              <a:t>th</a:t>
            </a:r>
            <a:r>
              <a:rPr lang="en-US" sz="2400" dirty="0" smtClean="0">
                <a:solidFill>
                  <a:schemeClr val="accent5">
                    <a:lumMod val="50000"/>
                  </a:schemeClr>
                </a:solidFill>
                <a:latin typeface="Arial" panose="020B0604020202020204" pitchFamily="34" charset="0"/>
                <a:cs typeface="Arial" panose="020B0604020202020204" pitchFamily="34" charset="0"/>
              </a:rPr>
              <a:t> and 17th Centuries</a:t>
            </a:r>
            <a:r>
              <a:rPr lang="en-US" sz="2400" dirty="0">
                <a:solidFill>
                  <a:schemeClr val="accent5">
                    <a:lumMod val="50000"/>
                  </a:schemeClr>
                </a:solidFill>
                <a:latin typeface="Arial" panose="020B0604020202020204" pitchFamily="34" charset="0"/>
                <a:cs typeface="Arial" panose="020B0604020202020204" pitchFamily="34" charset="0"/>
              </a:rPr>
              <a:t/>
            </a:r>
            <a:br>
              <a:rPr lang="en-US" sz="2400" dirty="0">
                <a:solidFill>
                  <a:schemeClr val="accent5">
                    <a:lumMod val="50000"/>
                  </a:schemeClr>
                </a:solidFill>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present Mill Yard Church </a:t>
            </a:r>
            <a:endParaRPr lang="en-US"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23</a:t>
            </a:fld>
            <a:endParaRPr lang="en-US">
              <a:solidFill>
                <a:prstClr val="black">
                  <a:tint val="75000"/>
                </a:prstClr>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9800" y="990600"/>
            <a:ext cx="6220496"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300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50000"/>
                  </a:schemeClr>
                </a:solidFill>
                <a:latin typeface="Arial" panose="020B0604020202020204" pitchFamily="34" charset="0"/>
                <a:cs typeface="Arial" panose="020B0604020202020204" pitchFamily="34" charset="0"/>
              </a:rPr>
              <a:t>The Sabbath in the 17th Century</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953000"/>
          </a:xfrm>
        </p:spPr>
        <p:txBody>
          <a:bodyPr>
            <a:normAutofit lnSpcReduction="10000"/>
          </a:bodyPr>
          <a:lstStyle/>
          <a:p>
            <a:pPr marL="0" indent="0">
              <a:buNone/>
            </a:pPr>
            <a:r>
              <a:rPr lang="en-US" sz="2000" b="1" u="sng" dirty="0" smtClean="0">
                <a:latin typeface="Arial" panose="020B0604020202020204" pitchFamily="34" charset="0"/>
                <a:cs typeface="Arial" panose="020B0604020202020204" pitchFamily="34" charset="0"/>
              </a:rPr>
              <a:t>1642, 1649, 1703  Anabaptists kept seventh day Sabbath </a:t>
            </a:r>
            <a:r>
              <a:rPr lang="en-US" sz="2000" dirty="0" smtClean="0">
                <a:latin typeface="Arial" panose="020B0604020202020204" pitchFamily="34" charset="0"/>
                <a:cs typeface="Arial" panose="020B0604020202020204" pitchFamily="34" charset="0"/>
              </a:rPr>
              <a:t>and believed in the personal reign of Christ on earth during the </a:t>
            </a:r>
            <a:r>
              <a:rPr lang="en-US" sz="2000" b="1" u="sng" dirty="0" smtClean="0">
                <a:latin typeface="Arial" panose="020B0604020202020204" pitchFamily="34" charset="0"/>
                <a:cs typeface="Arial" panose="020B0604020202020204" pitchFamily="34" charset="0"/>
              </a:rPr>
              <a:t>Millennium</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“In </a:t>
            </a:r>
            <a:r>
              <a:rPr lang="en-US" sz="2000" b="1" u="sng" dirty="0" smtClean="0">
                <a:latin typeface="Arial" panose="020B0604020202020204" pitchFamily="34" charset="0"/>
                <a:cs typeface="Arial" panose="020B0604020202020204" pitchFamily="34" charset="0"/>
              </a:rPr>
              <a:t>1664 Stephen Mumford </a:t>
            </a:r>
            <a:r>
              <a:rPr lang="en-US" sz="2000" dirty="0" smtClean="0">
                <a:latin typeface="Arial" panose="020B0604020202020204" pitchFamily="34" charset="0"/>
                <a:cs typeface="Arial" panose="020B0604020202020204" pitchFamily="34" charset="0"/>
              </a:rPr>
              <a:t>emigrated from England to </a:t>
            </a:r>
            <a:r>
              <a:rPr lang="en-US" sz="2000" b="1" u="sng" dirty="0" smtClean="0">
                <a:latin typeface="Arial" panose="020B0604020202020204" pitchFamily="34" charset="0"/>
                <a:cs typeface="Arial" panose="020B0604020202020204" pitchFamily="34" charset="0"/>
              </a:rPr>
              <a:t>Newport, Rhode Island</a:t>
            </a:r>
            <a:r>
              <a:rPr lang="en-US" sz="2000" dirty="0" smtClean="0">
                <a:latin typeface="Arial" panose="020B0604020202020204" pitchFamily="34" charset="0"/>
                <a:cs typeface="Arial" panose="020B0604020202020204" pitchFamily="34" charset="0"/>
              </a:rPr>
              <a:t>.  He brought with him the opinion that the Ten Commandments as they were delivered from Mount Sinai, were moral and immutable and that it was an antichristian power which changed the Sabbath from the Seventh to the first day of the week.  He united with the Baptist church in Newport, and soon gained several of its members to the observance of the </a:t>
            </a:r>
            <a:r>
              <a:rPr lang="en-US" sz="2000" b="1" u="sng" dirty="0" smtClean="0">
                <a:latin typeface="Arial" panose="020B0604020202020204" pitchFamily="34" charset="0"/>
                <a:cs typeface="Arial" panose="020B0604020202020204" pitchFamily="34" charset="0"/>
              </a:rPr>
              <a:t>Sabbath</a:t>
            </a:r>
            <a:r>
              <a:rPr lang="en-US" sz="2000" dirty="0" smtClean="0">
                <a:latin typeface="Arial" panose="020B0604020202020204" pitchFamily="34" charset="0"/>
                <a:cs typeface="Arial" panose="020B0604020202020204" pitchFamily="34" charset="0"/>
              </a:rPr>
              <a:t>.” Lewis, </a:t>
            </a:r>
            <a:r>
              <a:rPr lang="en-US" sz="2000" i="1" dirty="0" smtClean="0">
                <a:latin typeface="Arial" panose="020B0604020202020204" pitchFamily="34" charset="0"/>
                <a:cs typeface="Arial" panose="020B0604020202020204" pitchFamily="34" charset="0"/>
              </a:rPr>
              <a:t>History of Sabbath and Sunday</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We enter into a </a:t>
            </a:r>
            <a:r>
              <a:rPr lang="en-US" sz="2000" dirty="0" smtClean="0">
                <a:latin typeface="Arial" panose="020B0604020202020204" pitchFamily="34" charset="0"/>
                <a:cs typeface="Arial" panose="020B0604020202020204" pitchFamily="34" charset="0"/>
              </a:rPr>
              <a:t>church covenant </a:t>
            </a:r>
            <a:r>
              <a:rPr lang="en-US" sz="2000" dirty="0">
                <a:latin typeface="Arial" panose="020B0604020202020204" pitchFamily="34" charset="0"/>
                <a:cs typeface="Arial" panose="020B0604020202020204" pitchFamily="34" charset="0"/>
              </a:rPr>
              <a:t>this 23rd day of December, </a:t>
            </a:r>
            <a:r>
              <a:rPr lang="en-US" sz="2000" b="1" u="sng" dirty="0">
                <a:latin typeface="Arial" panose="020B0604020202020204" pitchFamily="34" charset="0"/>
                <a:cs typeface="Arial" panose="020B0604020202020204" pitchFamily="34" charset="0"/>
              </a:rPr>
              <a:t>1671</a:t>
            </a:r>
            <a:r>
              <a:rPr lang="en-US" sz="2000" dirty="0">
                <a:latin typeface="Arial" panose="020B0604020202020204" pitchFamily="34" charset="0"/>
                <a:cs typeface="Arial" panose="020B0604020202020204" pitchFamily="34" charset="0"/>
              </a:rPr>
              <a:t> (Old Stile), William </a:t>
            </a:r>
            <a:r>
              <a:rPr lang="en-US" sz="2000" dirty="0" err="1" smtClean="0">
                <a:latin typeface="Arial" panose="020B0604020202020204" pitchFamily="34" charset="0"/>
                <a:cs typeface="Arial" panose="020B0604020202020204" pitchFamily="34" charset="0"/>
              </a:rPr>
              <a:t>Hiscox</a:t>
            </a:r>
            <a:r>
              <a:rPr lang="en-US" sz="2000" dirty="0" smtClean="0">
                <a:latin typeface="Arial" panose="020B0604020202020204" pitchFamily="34" charset="0"/>
                <a:cs typeface="Arial" panose="020B0604020202020204" pitchFamily="34" charset="0"/>
              </a:rPr>
              <a:t> [pastor], </a:t>
            </a:r>
            <a:r>
              <a:rPr lang="en-US" sz="2000" dirty="0">
                <a:latin typeface="Arial" panose="020B0604020202020204" pitchFamily="34" charset="0"/>
                <a:cs typeface="Arial" panose="020B0604020202020204" pitchFamily="34" charset="0"/>
              </a:rPr>
              <a:t>Stephen Mumford, Samuel Hubbard, </a:t>
            </a:r>
            <a:r>
              <a:rPr lang="en-US" sz="2000" dirty="0" smtClean="0">
                <a:latin typeface="Arial" panose="020B0604020202020204" pitchFamily="34" charset="0"/>
                <a:cs typeface="Arial" panose="020B0604020202020204" pitchFamily="34" charset="0"/>
              </a:rPr>
              <a:t>Rodger Baster</a:t>
            </a:r>
            <a:r>
              <a:rPr lang="en-US" sz="2000" dirty="0">
                <a:latin typeface="Arial" panose="020B0604020202020204" pitchFamily="34" charset="0"/>
                <a:cs typeface="Arial" panose="020B0604020202020204" pitchFamily="34" charset="0"/>
              </a:rPr>
              <a:t>, Sister </a:t>
            </a:r>
            <a:r>
              <a:rPr lang="en-US" sz="2000" dirty="0" err="1">
                <a:latin typeface="Arial" panose="020B0604020202020204" pitchFamily="34" charset="0"/>
                <a:cs typeface="Arial" panose="020B0604020202020204" pitchFamily="34" charset="0"/>
              </a:rPr>
              <a:t>Tacy</a:t>
            </a:r>
            <a:r>
              <a:rPr lang="en-US" sz="2000" dirty="0">
                <a:latin typeface="Arial" panose="020B0604020202020204" pitchFamily="34" charset="0"/>
                <a:cs typeface="Arial" panose="020B0604020202020204" pitchFamily="34" charset="0"/>
              </a:rPr>
              <a:t> Hubbard, Sister Mumford, and Sister Rachel </a:t>
            </a:r>
            <a:r>
              <a:rPr lang="en-US" sz="2000" dirty="0" err="1">
                <a:latin typeface="Arial" panose="020B0604020202020204" pitchFamily="34" charset="0"/>
                <a:cs typeface="Arial" panose="020B0604020202020204" pitchFamily="34" charset="0"/>
              </a:rPr>
              <a:t>Langworthy</a:t>
            </a:r>
            <a:r>
              <a:rPr lang="en-US" sz="2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4220643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pPr algn="l"/>
            <a:r>
              <a:rPr lang="en-US" sz="2400" dirty="0" smtClean="0">
                <a:solidFill>
                  <a:schemeClr val="accent5">
                    <a:lumMod val="50000"/>
                  </a:schemeClr>
                </a:solidFill>
                <a:latin typeface="Arial" panose="020B0604020202020204" pitchFamily="34" charset="0"/>
                <a:cs typeface="Arial" panose="020B0604020202020204" pitchFamily="34" charset="0"/>
              </a:rPr>
              <a:t>The Sabbath in the 17th Century</a:t>
            </a:r>
            <a:r>
              <a:rPr lang="en-US" sz="2400" dirty="0">
                <a:solidFill>
                  <a:schemeClr val="accent5">
                    <a:lumMod val="50000"/>
                  </a:schemeClr>
                </a:solidFill>
                <a:latin typeface="Arial" panose="020B0604020202020204" pitchFamily="34" charset="0"/>
                <a:cs typeface="Arial" panose="020B0604020202020204" pitchFamily="34" charset="0"/>
              </a:rPr>
              <a:t/>
            </a:r>
            <a:br>
              <a:rPr lang="en-US" sz="2400" dirty="0">
                <a:solidFill>
                  <a:schemeClr val="accent5">
                    <a:lumMod val="50000"/>
                  </a:schemeClr>
                </a:solidFill>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hlinkClick r:id="rId3"/>
              </a:rPr>
              <a:t>http</a:t>
            </a:r>
            <a:r>
              <a:rPr lang="en-US" sz="1200" dirty="0">
                <a:latin typeface="Arial" panose="020B0604020202020204" pitchFamily="34" charset="0"/>
                <a:cs typeface="Arial" panose="020B0604020202020204" pitchFamily="34" charset="0"/>
                <a:hlinkClick r:id="rId3"/>
              </a:rPr>
              <a:t>://</a:t>
            </a:r>
            <a:r>
              <a:rPr lang="en-US" sz="1200" dirty="0" smtClean="0">
                <a:latin typeface="Arial" panose="020B0604020202020204" pitchFamily="34" charset="0"/>
                <a:cs typeface="Arial" panose="020B0604020202020204" pitchFamily="34" charset="0"/>
                <a:hlinkClick r:id="rId3"/>
              </a:rPr>
              <a:t>whatsupnewp.com</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/2015/08/oldest-buildings-</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in-</a:t>
            </a:r>
            <a:r>
              <a:rPr lang="en-US" sz="1200" dirty="0" err="1" smtClean="0">
                <a:latin typeface="Arial" panose="020B0604020202020204" pitchFamily="34" charset="0"/>
                <a:cs typeface="Arial" panose="020B0604020202020204" pitchFamily="34" charset="0"/>
              </a:rPr>
              <a:t>newport</a:t>
            </a:r>
            <a:r>
              <a:rPr lang="en-US" sz="1200" dirty="0" smtClean="0">
                <a:latin typeface="Arial" panose="020B0604020202020204" pitchFamily="34" charset="0"/>
                <a:cs typeface="Arial" panose="020B0604020202020204" pitchFamily="34" charset="0"/>
              </a:rPr>
              <a:t>-</a:t>
            </a:r>
            <a:r>
              <a:rPr lang="en-US" sz="1200" dirty="0" err="1" smtClean="0">
                <a:latin typeface="Arial" panose="020B0604020202020204" pitchFamily="34" charset="0"/>
                <a:cs typeface="Arial" panose="020B0604020202020204" pitchFamily="34" charset="0"/>
              </a:rPr>
              <a:t>ri</a:t>
            </a:r>
            <a:r>
              <a:rPr lang="en-US" sz="1200" dirty="0" smtClean="0">
                <a:latin typeface="Arial" panose="020B0604020202020204" pitchFamily="34" charset="0"/>
                <a:cs typeface="Arial" panose="020B0604020202020204" pitchFamily="34" charset="0"/>
              </a:rPr>
              <a:t>/5</a:t>
            </a:r>
            <a:r>
              <a:rPr lang="en-US" sz="1200" dirty="0">
                <a:latin typeface="Arial" panose="020B0604020202020204" pitchFamily="34" charset="0"/>
                <a:cs typeface="Arial" panose="020B0604020202020204" pitchFamily="34" charset="0"/>
              </a:rPr>
              <a:t>/</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Stephen Mumford house</a:t>
            </a:r>
            <a:endParaRPr lang="en-US"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25</a:t>
            </a:fld>
            <a:endParaRPr lang="en-US">
              <a:solidFill>
                <a:prstClr val="black">
                  <a:tint val="75000"/>
                </a:prstClr>
              </a:solidFill>
            </a:endParaRPr>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09800" y="762000"/>
            <a:ext cx="626277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22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pPr algn="l"/>
            <a:r>
              <a:rPr lang="en-US" sz="2400" dirty="0" smtClean="0">
                <a:solidFill>
                  <a:schemeClr val="accent5">
                    <a:lumMod val="50000"/>
                  </a:schemeClr>
                </a:solidFill>
                <a:latin typeface="Arial" panose="020B0604020202020204" pitchFamily="34" charset="0"/>
                <a:cs typeface="Arial" panose="020B0604020202020204" pitchFamily="34" charset="0"/>
              </a:rPr>
              <a:t>The Sabbath in the 17th Century</a:t>
            </a:r>
            <a:r>
              <a:rPr lang="en-US" sz="2400" dirty="0">
                <a:solidFill>
                  <a:schemeClr val="accent5">
                    <a:lumMod val="50000"/>
                  </a:schemeClr>
                </a:solidFill>
                <a:latin typeface="Arial" panose="020B0604020202020204" pitchFamily="34" charset="0"/>
                <a:cs typeface="Arial" panose="020B0604020202020204" pitchFamily="34" charset="0"/>
              </a:rPr>
              <a:t/>
            </a:r>
            <a:br>
              <a:rPr lang="en-US" sz="2400" dirty="0">
                <a:solidFill>
                  <a:schemeClr val="accent5">
                    <a:lumMod val="50000"/>
                  </a:schemeClr>
                </a:solidFill>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hlinkClick r:id="rId3"/>
              </a:rPr>
              <a:t>https</a:t>
            </a:r>
            <a:r>
              <a:rPr lang="en-US" sz="1200" dirty="0">
                <a:latin typeface="Arial" panose="020B0604020202020204" pitchFamily="34" charset="0"/>
                <a:cs typeface="Arial" panose="020B0604020202020204" pitchFamily="34" charset="0"/>
                <a:hlinkClick r:id="rId3"/>
              </a:rPr>
              <a:t>://</a:t>
            </a:r>
            <a:r>
              <a:rPr lang="en-US" sz="1200" dirty="0" smtClean="0">
                <a:latin typeface="Arial" panose="020B0604020202020204" pitchFamily="34" charset="0"/>
                <a:cs typeface="Arial" panose="020B0604020202020204" pitchFamily="34" charset="0"/>
                <a:hlinkClick r:id="rId3"/>
              </a:rPr>
              <a:t>www.flickr.com/photos/wallyg/1209108644</a:t>
            </a:r>
            <a:r>
              <a:rPr lang="en-US" sz="1200"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Church of God Newport</a:t>
            </a:r>
            <a:endParaRPr lang="en-US" sz="13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26</a:t>
            </a:fld>
            <a:endParaRPr lang="en-US">
              <a:solidFill>
                <a:prstClr val="black">
                  <a:tint val="75000"/>
                </a:prstClr>
              </a:solidFill>
            </a:endParaRPr>
          </a:p>
        </p:txBody>
      </p:sp>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295399" y="1143000"/>
            <a:ext cx="7000639"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323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50000"/>
                  </a:schemeClr>
                </a:solidFill>
                <a:latin typeface="Arial" panose="020B0604020202020204" pitchFamily="34" charset="0"/>
                <a:cs typeface="Arial" panose="020B0604020202020204" pitchFamily="34" charset="0"/>
              </a:rPr>
              <a:t>The Sabbath in the 18th and 19</a:t>
            </a:r>
            <a:r>
              <a:rPr lang="en-US" sz="2400" baseline="30000" dirty="0" smtClean="0">
                <a:solidFill>
                  <a:schemeClr val="accent5">
                    <a:lumMod val="50000"/>
                  </a:schemeClr>
                </a:solidFill>
                <a:latin typeface="Arial" panose="020B0604020202020204" pitchFamily="34" charset="0"/>
                <a:cs typeface="Arial" panose="020B0604020202020204" pitchFamily="34" charset="0"/>
              </a:rPr>
              <a:t>th</a:t>
            </a:r>
            <a:r>
              <a:rPr lang="en-US" sz="2400" dirty="0" smtClean="0">
                <a:solidFill>
                  <a:schemeClr val="accent5">
                    <a:lumMod val="50000"/>
                  </a:schemeClr>
                </a:solidFill>
                <a:latin typeface="Arial" panose="020B0604020202020204" pitchFamily="34" charset="0"/>
                <a:cs typeface="Arial" panose="020B0604020202020204" pitchFamily="34" charset="0"/>
              </a:rPr>
              <a:t> Centuries</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sz="2000" dirty="0" smtClean="0">
                <a:latin typeface="Arial" panose="020B0604020202020204" pitchFamily="34" charset="0"/>
                <a:cs typeface="Arial" panose="020B0604020202020204" pitchFamily="34" charset="0"/>
              </a:rPr>
              <a:t>“When </a:t>
            </a:r>
            <a:r>
              <a:rPr lang="en-US" sz="2000" dirty="0">
                <a:latin typeface="Arial" panose="020B0604020202020204" pitchFamily="34" charset="0"/>
                <a:cs typeface="Arial" panose="020B0604020202020204" pitchFamily="34" charset="0"/>
              </a:rPr>
              <a:t>Count Zinzendorf, the founder of the Moravian church in</a:t>
            </a:r>
          </a:p>
          <a:p>
            <a:pPr marL="0" indent="0">
              <a:buNone/>
            </a:pPr>
            <a:r>
              <a:rPr lang="en-US" sz="2000" dirty="0">
                <a:latin typeface="Arial" panose="020B0604020202020204" pitchFamily="34" charset="0"/>
                <a:cs typeface="Arial" panose="020B0604020202020204" pitchFamily="34" charset="0"/>
              </a:rPr>
              <a:t>Germany, visited America in </a:t>
            </a:r>
            <a:r>
              <a:rPr lang="en-US" sz="2000" b="1" u="sng" dirty="0">
                <a:latin typeface="Arial" panose="020B0604020202020204" pitchFamily="34" charset="0"/>
                <a:cs typeface="Arial" panose="020B0604020202020204" pitchFamily="34" charset="0"/>
              </a:rPr>
              <a:t>1741</a:t>
            </a:r>
            <a:r>
              <a:rPr lang="en-US" sz="2000" dirty="0">
                <a:latin typeface="Arial" panose="020B0604020202020204" pitchFamily="34" charset="0"/>
                <a:cs typeface="Arial" panose="020B0604020202020204" pitchFamily="34" charset="0"/>
              </a:rPr>
              <a:t>, he was astonished to find the hold the </a:t>
            </a:r>
            <a:r>
              <a:rPr lang="en-US" sz="2000" b="1" u="sng" dirty="0">
                <a:latin typeface="Arial" panose="020B0604020202020204" pitchFamily="34" charset="0"/>
                <a:cs typeface="Arial" panose="020B0604020202020204" pitchFamily="34" charset="0"/>
              </a:rPr>
              <a:t>Sabbatarian</a:t>
            </a:r>
            <a:r>
              <a:rPr lang="en-US" sz="2000" dirty="0">
                <a:latin typeface="Arial" panose="020B0604020202020204" pitchFamily="34" charset="0"/>
                <a:cs typeface="Arial" panose="020B0604020202020204" pitchFamily="34" charset="0"/>
              </a:rPr>
              <a:t> doctrine has upon the entire </a:t>
            </a:r>
            <a:r>
              <a:rPr lang="en-US" sz="2000" dirty="0" smtClean="0">
                <a:latin typeface="Arial" panose="020B0604020202020204" pitchFamily="34" charset="0"/>
                <a:cs typeface="Arial" panose="020B0604020202020204" pitchFamily="34" charset="0"/>
              </a:rPr>
              <a:t>German population </a:t>
            </a:r>
            <a:r>
              <a:rPr lang="en-US" sz="2000" dirty="0">
                <a:latin typeface="Arial" panose="020B0604020202020204" pitchFamily="34" charset="0"/>
                <a:cs typeface="Arial" panose="020B0604020202020204" pitchFamily="34" charset="0"/>
              </a:rPr>
              <a:t>of Pennsylvania</a:t>
            </a:r>
            <a:r>
              <a:rPr lang="en-US" sz="2000"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Corless</a:t>
            </a:r>
            <a:r>
              <a:rPr lang="en-US" sz="2000" i="1" dirty="0" smtClean="0">
                <a:latin typeface="Arial" panose="020B0604020202020204" pitchFamily="34" charset="0"/>
                <a:cs typeface="Arial" panose="020B0604020202020204" pitchFamily="34" charset="0"/>
              </a:rPr>
              <a:t> F. Randolph’s History</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In present West Virginia “March </a:t>
            </a:r>
            <a:r>
              <a:rPr lang="en-US" sz="2000" dirty="0">
                <a:latin typeface="Arial" panose="020B0604020202020204" pitchFamily="34" charset="0"/>
                <a:cs typeface="Arial" panose="020B0604020202020204" pitchFamily="34" charset="0"/>
              </a:rPr>
              <a:t>21, </a:t>
            </a:r>
            <a:r>
              <a:rPr lang="en-US" sz="2000" b="1" u="sng" dirty="0">
                <a:latin typeface="Arial" panose="020B0604020202020204" pitchFamily="34" charset="0"/>
                <a:cs typeface="Arial" panose="020B0604020202020204" pitchFamily="34" charset="0"/>
              </a:rPr>
              <a:t>1853</a:t>
            </a:r>
            <a:r>
              <a:rPr lang="en-US" sz="2000" dirty="0">
                <a:latin typeface="Arial" panose="020B0604020202020204" pitchFamily="34" charset="0"/>
                <a:cs typeface="Arial" panose="020B0604020202020204" pitchFamily="34" charset="0"/>
              </a:rPr>
              <a:t>, it was voted that communion service be held once in twelve months ‘on the fourteenth day of the first</a:t>
            </a:r>
          </a:p>
          <a:p>
            <a:pPr marL="0" indent="0">
              <a:buNone/>
            </a:pPr>
            <a:r>
              <a:rPr lang="en-US" sz="2000" dirty="0">
                <a:latin typeface="Arial" panose="020B0604020202020204" pitchFamily="34" charset="0"/>
                <a:cs typeface="Arial" panose="020B0604020202020204" pitchFamily="34" charset="0"/>
              </a:rPr>
              <a:t>Jewish month’;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e., on the evening of the </a:t>
            </a:r>
            <a:r>
              <a:rPr lang="en-US" sz="2000" b="1" u="sng" dirty="0">
                <a:latin typeface="Arial" panose="020B0604020202020204" pitchFamily="34" charset="0"/>
                <a:cs typeface="Arial" panose="020B0604020202020204" pitchFamily="34" charset="0"/>
              </a:rPr>
              <a:t>Passover</a:t>
            </a:r>
            <a:r>
              <a:rPr lang="en-US" sz="2000" dirty="0" smtClean="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Randolph’s History of the Seventh Day Baptists</a:t>
            </a:r>
            <a:r>
              <a:rPr lang="en-US" sz="2000" dirty="0" smtClean="0">
                <a:latin typeface="Arial" panose="020B0604020202020204" pitchFamily="34" charset="0"/>
                <a:cs typeface="Arial" panose="020B0604020202020204" pitchFamily="34" charset="0"/>
              </a:rPr>
              <a:t>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b="1" u="sng" dirty="0" smtClean="0">
                <a:latin typeface="Arial" panose="020B0604020202020204" pitchFamily="34" charset="0"/>
                <a:cs typeface="Arial" panose="020B0604020202020204" pitchFamily="34" charset="0"/>
              </a:rPr>
              <a:t>1859</a:t>
            </a:r>
            <a:r>
              <a:rPr lang="en-US" sz="2000" dirty="0" smtClean="0">
                <a:latin typeface="Arial" panose="020B0604020202020204" pitchFamily="34" charset="0"/>
                <a:cs typeface="Arial" panose="020B0604020202020204" pitchFamily="34" charset="0"/>
              </a:rPr>
              <a:t> Wilbur Church of God organized in present West Virginia.  They kept the </a:t>
            </a:r>
            <a:r>
              <a:rPr lang="en-US" sz="2000" b="1" u="sng" dirty="0" smtClean="0">
                <a:latin typeface="Arial" panose="020B0604020202020204" pitchFamily="34" charset="0"/>
                <a:cs typeface="Arial" panose="020B0604020202020204" pitchFamily="34" charset="0"/>
              </a:rPr>
              <a:t>Sabbath and Passover</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3429205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50000"/>
                  </a:schemeClr>
                </a:solidFill>
                <a:latin typeface="Arial" panose="020B0604020202020204" pitchFamily="34" charset="0"/>
                <a:cs typeface="Arial" panose="020B0604020202020204" pitchFamily="34" charset="0"/>
              </a:rPr>
              <a:t>The Sabbath in the 20</a:t>
            </a:r>
            <a:r>
              <a:rPr lang="en-US" sz="2400" baseline="30000" dirty="0" smtClean="0">
                <a:solidFill>
                  <a:schemeClr val="accent5">
                    <a:lumMod val="50000"/>
                  </a:schemeClr>
                </a:solidFill>
                <a:latin typeface="Arial" panose="020B0604020202020204" pitchFamily="34" charset="0"/>
                <a:cs typeface="Arial" panose="020B0604020202020204" pitchFamily="34" charset="0"/>
              </a:rPr>
              <a:t>th</a:t>
            </a:r>
            <a:r>
              <a:rPr lang="en-US" sz="2400" dirty="0" smtClean="0">
                <a:solidFill>
                  <a:schemeClr val="accent5">
                    <a:lumMod val="50000"/>
                  </a:schemeClr>
                </a:solidFill>
                <a:latin typeface="Arial" panose="020B0604020202020204" pitchFamily="34" charset="0"/>
                <a:cs typeface="Arial" panose="020B0604020202020204" pitchFamily="34" charset="0"/>
              </a:rPr>
              <a:t> Century</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sz="2000" b="1" u="sng" dirty="0" smtClean="0">
                <a:latin typeface="Arial" panose="020B0604020202020204" pitchFamily="34" charset="0"/>
                <a:cs typeface="Arial" panose="020B0604020202020204" pitchFamily="34" charset="0"/>
              </a:rPr>
              <a:t>1900</a:t>
            </a:r>
            <a:r>
              <a:rPr lang="en-US" sz="2000" dirty="0" smtClean="0">
                <a:latin typeface="Arial" panose="020B0604020202020204" pitchFamily="34" charset="0"/>
                <a:cs typeface="Arial" panose="020B0604020202020204" pitchFamily="34" charset="0"/>
              </a:rPr>
              <a:t>  General Conference of the </a:t>
            </a:r>
            <a:r>
              <a:rPr lang="en-US" sz="2000" b="1" u="sng" dirty="0" smtClean="0">
                <a:latin typeface="Arial" panose="020B0604020202020204" pitchFamily="34" charset="0"/>
                <a:cs typeface="Arial" panose="020B0604020202020204" pitchFamily="34" charset="0"/>
              </a:rPr>
              <a:t>Church of God </a:t>
            </a:r>
            <a:r>
              <a:rPr lang="en-US" sz="2000" dirty="0" smtClean="0">
                <a:latin typeface="Arial" panose="020B0604020202020204" pitchFamily="34" charset="0"/>
                <a:cs typeface="Arial" panose="020B0604020202020204" pitchFamily="34" charset="0"/>
              </a:rPr>
              <a:t>incorporated in Stanberry, Missouri.  </a:t>
            </a:r>
            <a:r>
              <a:rPr lang="en-US" sz="2000" b="1" u="sng" dirty="0" smtClean="0">
                <a:latin typeface="Arial" panose="020B0604020202020204" pitchFamily="34" charset="0"/>
                <a:cs typeface="Arial" panose="020B0604020202020204" pitchFamily="34" charset="0"/>
              </a:rPr>
              <a:t>Less than 1000 members</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b="1" u="sng" dirty="0" smtClean="0">
                <a:latin typeface="Arial" panose="020B0604020202020204" pitchFamily="34" charset="0"/>
                <a:cs typeface="Arial" panose="020B0604020202020204" pitchFamily="34" charset="0"/>
              </a:rPr>
              <a:t>1934 Herbert Armstrong </a:t>
            </a:r>
            <a:r>
              <a:rPr lang="en-US" sz="2000" dirty="0" smtClean="0">
                <a:latin typeface="Arial" panose="020B0604020202020204" pitchFamily="34" charset="0"/>
                <a:cs typeface="Arial" panose="020B0604020202020204" pitchFamily="34" charset="0"/>
              </a:rPr>
              <a:t>began Radio Church of God and </a:t>
            </a:r>
            <a:r>
              <a:rPr lang="en-US" sz="2000" i="1" dirty="0" smtClean="0">
                <a:latin typeface="Arial" panose="020B0604020202020204" pitchFamily="34" charset="0"/>
                <a:cs typeface="Arial" panose="020B0604020202020204" pitchFamily="34" charset="0"/>
              </a:rPr>
              <a:t>Plain Truth </a:t>
            </a:r>
            <a:r>
              <a:rPr lang="en-US" sz="2000" dirty="0" smtClean="0">
                <a:latin typeface="Arial" panose="020B0604020202020204" pitchFamily="34" charset="0"/>
                <a:cs typeface="Arial" panose="020B0604020202020204" pitchFamily="34" charset="0"/>
              </a:rPr>
              <a:t>magazine.</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3337501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50000"/>
                  </a:schemeClr>
                </a:solidFill>
                <a:latin typeface="Arial" panose="020B0604020202020204" pitchFamily="34" charset="0"/>
                <a:cs typeface="Arial" panose="020B0604020202020204" pitchFamily="34" charset="0"/>
              </a:rPr>
              <a:t>The Sabbath in the 20</a:t>
            </a:r>
            <a:r>
              <a:rPr lang="en-US" sz="2400" baseline="30000" dirty="0" smtClean="0">
                <a:solidFill>
                  <a:schemeClr val="accent5">
                    <a:lumMod val="50000"/>
                  </a:schemeClr>
                </a:solidFill>
                <a:latin typeface="Arial" panose="020B0604020202020204" pitchFamily="34" charset="0"/>
                <a:cs typeface="Arial" panose="020B0604020202020204" pitchFamily="34" charset="0"/>
              </a:rPr>
              <a:t>th</a:t>
            </a:r>
            <a:r>
              <a:rPr lang="en-US" sz="2400" dirty="0" smtClean="0">
                <a:solidFill>
                  <a:schemeClr val="accent5">
                    <a:lumMod val="50000"/>
                  </a:schemeClr>
                </a:solidFill>
                <a:latin typeface="Arial" panose="020B0604020202020204" pitchFamily="34" charset="0"/>
                <a:cs typeface="Arial" panose="020B0604020202020204" pitchFamily="34" charset="0"/>
              </a:rPr>
              <a:t> Century</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953000"/>
          </a:xfrm>
        </p:spPr>
        <p:txBody>
          <a:bodyPr>
            <a:normAutofit lnSpcReduction="10000"/>
          </a:bodyPr>
          <a:lstStyle/>
          <a:p>
            <a:pPr marL="0" indent="0">
              <a:buNone/>
            </a:pPr>
            <a:r>
              <a:rPr lang="en-US" sz="2000" dirty="0" smtClean="0">
                <a:latin typeface="Arial" panose="020B0604020202020204" pitchFamily="34" charset="0"/>
                <a:cs typeface="Arial" panose="020B0604020202020204" pitchFamily="34" charset="0"/>
              </a:rPr>
              <a:t>From </a:t>
            </a:r>
            <a:r>
              <a:rPr lang="en-US" sz="2000" dirty="0">
                <a:latin typeface="Arial" panose="020B0604020202020204" pitchFamily="34" charset="0"/>
                <a:cs typeface="Arial" panose="020B0604020202020204" pitchFamily="34" charset="0"/>
              </a:rPr>
              <a:t>the minutes of the business meeting held in Detroit, Michigan, May 5–10, </a:t>
            </a:r>
            <a:r>
              <a:rPr lang="en-US" sz="2000" b="1" u="sng" dirty="0">
                <a:latin typeface="Arial" panose="020B0604020202020204" pitchFamily="34" charset="0"/>
                <a:cs typeface="Arial" panose="020B0604020202020204" pitchFamily="34" charset="0"/>
              </a:rPr>
              <a:t>1937</a:t>
            </a:r>
            <a:r>
              <a:rPr lang="en-US" sz="2000" dirty="0">
                <a:latin typeface="Arial" panose="020B0604020202020204" pitchFamily="34" charset="0"/>
                <a:cs typeface="Arial" panose="020B0604020202020204" pitchFamily="34" charset="0"/>
              </a:rPr>
              <a:t>, by the Board of Twelve Apostles of the </a:t>
            </a:r>
            <a:r>
              <a:rPr lang="en-US" sz="2000" b="1" u="sng" dirty="0">
                <a:latin typeface="Arial" panose="020B0604020202020204" pitchFamily="34" charset="0"/>
                <a:cs typeface="Arial" panose="020B0604020202020204" pitchFamily="34" charset="0"/>
              </a:rPr>
              <a:t>Church of God (Seventh Day)</a:t>
            </a:r>
            <a:r>
              <a:rPr lang="en-US" sz="2000" dirty="0">
                <a:latin typeface="Arial" panose="020B0604020202020204" pitchFamily="34" charset="0"/>
                <a:cs typeface="Arial" panose="020B0604020202020204" pitchFamily="34" charset="0"/>
              </a:rPr>
              <a:t>, Salem, West Virginia, Headquarters: “May 7, at 1:00 p.m. Reading of Elder Armstrong’s letter to the Twelve. Reading in periods of 20 minutes each of Elder Armstrong’s articles on the Feast of Unleavened Bread, the Passover, Pentecost, Feast of Tabernacles, etc., followed each time by discussion pro and con by the Elders.… A decision was made as given in the following resolution: ‘Inasmuch as some have troubled the Churches, teaching them they should observe the Feast of Unleavened Bread and </a:t>
            </a:r>
            <a:r>
              <a:rPr lang="en-US" sz="2000" b="1" u="sng" dirty="0">
                <a:latin typeface="Arial" panose="020B0604020202020204" pitchFamily="34" charset="0"/>
                <a:cs typeface="Arial" panose="020B0604020202020204" pitchFamily="34" charset="0"/>
              </a:rPr>
              <a:t>yearly Sabbaths</a:t>
            </a:r>
            <a:r>
              <a:rPr lang="en-US" sz="2000" dirty="0">
                <a:latin typeface="Arial" panose="020B0604020202020204" pitchFamily="34" charset="0"/>
                <a:cs typeface="Arial" panose="020B0604020202020204" pitchFamily="34" charset="0"/>
              </a:rPr>
              <a:t>… we reaffirm the teachings of the Church of God on this point… that </a:t>
            </a:r>
            <a:r>
              <a:rPr lang="en-US" sz="2000" b="1" u="sng" dirty="0">
                <a:latin typeface="Arial" panose="020B0604020202020204" pitchFamily="34" charset="0"/>
                <a:cs typeface="Arial" panose="020B0604020202020204" pitchFamily="34" charset="0"/>
              </a:rPr>
              <a:t>we observe no such </a:t>
            </a:r>
            <a:r>
              <a:rPr lang="en-US" sz="2000" b="1" u="sng" dirty="0" smtClean="0">
                <a:latin typeface="Arial" panose="020B0604020202020204" pitchFamily="34" charset="0"/>
                <a:cs typeface="Arial" panose="020B0604020202020204" pitchFamily="34" charset="0"/>
              </a:rPr>
              <a:t>custom</a:t>
            </a:r>
            <a:r>
              <a:rPr lang="en-US" sz="2000" dirty="0">
                <a:latin typeface="Arial" panose="020B0604020202020204" pitchFamily="34" charset="0"/>
                <a:cs typeface="Arial" panose="020B0604020202020204" pitchFamily="34" charset="0"/>
              </a:rPr>
              <a:t>… ’ It was in </a:t>
            </a:r>
            <a:r>
              <a:rPr lang="en-US" sz="2000" b="1" u="sng" dirty="0">
                <a:latin typeface="Arial" panose="020B0604020202020204" pitchFamily="34" charset="0"/>
                <a:cs typeface="Arial" panose="020B0604020202020204" pitchFamily="34" charset="0"/>
              </a:rPr>
              <a:t>1938</a:t>
            </a:r>
            <a:r>
              <a:rPr lang="en-US" sz="2000" dirty="0">
                <a:latin typeface="Arial" panose="020B0604020202020204" pitchFamily="34" charset="0"/>
                <a:cs typeface="Arial" panose="020B0604020202020204" pitchFamily="34" charset="0"/>
              </a:rPr>
              <a:t> that he [Mr. Armstrong] was asked to turn in his credentials for continuing to preach contrary to Church </a:t>
            </a:r>
            <a:r>
              <a:rPr lang="en-US" sz="2000" dirty="0" smtClean="0">
                <a:latin typeface="Arial" panose="020B0604020202020204" pitchFamily="34" charset="0"/>
                <a:cs typeface="Arial" panose="020B0604020202020204" pitchFamily="34" charset="0"/>
              </a:rPr>
              <a:t>doctrine.” John </a:t>
            </a:r>
            <a:r>
              <a:rPr lang="en-US" sz="2000" dirty="0" err="1">
                <a:latin typeface="Arial" panose="020B0604020202020204" pitchFamily="34" charset="0"/>
                <a:cs typeface="Arial" panose="020B0604020202020204" pitchFamily="34" charset="0"/>
              </a:rPr>
              <a:t>Kiesz</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History of the Church of </a:t>
            </a:r>
            <a:r>
              <a:rPr lang="en-US" sz="2000" i="1" dirty="0" smtClean="0">
                <a:latin typeface="Arial" panose="020B0604020202020204" pitchFamily="34" charset="0"/>
                <a:cs typeface="Arial" panose="020B0604020202020204" pitchFamily="34" charset="0"/>
              </a:rPr>
              <a:t>God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3356953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5">
                    <a:lumMod val="50000"/>
                  </a:schemeClr>
                </a:solidFill>
                <a:latin typeface="Arial" panose="020B0604020202020204" pitchFamily="34" charset="0"/>
                <a:cs typeface="Arial" panose="020B0604020202020204" pitchFamily="34" charset="0"/>
              </a:rPr>
              <a:t>The Sabbath as a Sign</a:t>
            </a:r>
            <a:endParaRPr lang="en-US"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sz="2000" dirty="0" smtClean="0">
                <a:latin typeface="Arial" panose="020B0604020202020204" pitchFamily="34" charset="0"/>
                <a:cs typeface="Arial" panose="020B0604020202020204" pitchFamily="34" charset="0"/>
              </a:rPr>
              <a:t>Exodus 31:13, 16-17</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13 "Speak </a:t>
            </a:r>
            <a:r>
              <a:rPr lang="en-US" sz="2000" dirty="0">
                <a:latin typeface="Arial" panose="020B0604020202020204" pitchFamily="34" charset="0"/>
                <a:cs typeface="Arial" panose="020B0604020202020204" pitchFamily="34" charset="0"/>
              </a:rPr>
              <a:t>also to the children of Israel, saying: 'Surely My Sabbaths you shall keep, for it is a </a:t>
            </a:r>
            <a:r>
              <a:rPr lang="en-US" sz="2000" b="1" u="sng" dirty="0">
                <a:latin typeface="Arial" panose="020B0604020202020204" pitchFamily="34" charset="0"/>
                <a:cs typeface="Arial" panose="020B0604020202020204" pitchFamily="34" charset="0"/>
              </a:rPr>
              <a:t>sign</a:t>
            </a:r>
            <a:r>
              <a:rPr lang="en-US" sz="2000" dirty="0">
                <a:latin typeface="Arial" panose="020B0604020202020204" pitchFamily="34" charset="0"/>
                <a:cs typeface="Arial" panose="020B0604020202020204" pitchFamily="34" charset="0"/>
              </a:rPr>
              <a:t> between Me and you throughout your generations, that you may know that I am </a:t>
            </a:r>
            <a:r>
              <a:rPr lang="en-US" sz="2000" b="1" u="sng" dirty="0">
                <a:latin typeface="Arial" panose="020B0604020202020204" pitchFamily="34" charset="0"/>
                <a:cs typeface="Arial" panose="020B0604020202020204" pitchFamily="34" charset="0"/>
              </a:rPr>
              <a:t>the </a:t>
            </a:r>
            <a:r>
              <a:rPr lang="en-US" sz="2000" b="1" u="sng" dirty="0" smtClean="0">
                <a:latin typeface="Arial" panose="020B0604020202020204" pitchFamily="34" charset="0"/>
                <a:cs typeface="Arial" panose="020B0604020202020204" pitchFamily="34" charset="0"/>
              </a:rPr>
              <a:t>LORD </a:t>
            </a:r>
            <a:r>
              <a:rPr lang="en-US" sz="2000" b="1" u="sng" dirty="0">
                <a:latin typeface="Arial" panose="020B0604020202020204" pitchFamily="34" charset="0"/>
                <a:cs typeface="Arial" panose="020B0604020202020204" pitchFamily="34" charset="0"/>
              </a:rPr>
              <a:t>who sanctifies you</a:t>
            </a:r>
            <a:r>
              <a:rPr lang="en-US" sz="2000" dirty="0">
                <a:latin typeface="Arial" panose="020B0604020202020204" pitchFamily="34" charset="0"/>
                <a:cs typeface="Arial" panose="020B0604020202020204" pitchFamily="34" charset="0"/>
              </a:rPr>
              <a:t>…16 Therefore the children of Israel shall keep the Sabbath, to observe the Sabbath throughout their generations as a perpetual covenant. 17 It is a sign between Me and the children of Israel forever; for in six days </a:t>
            </a:r>
            <a:r>
              <a:rPr lang="en-US" sz="2000" b="1" u="sng" dirty="0">
                <a:latin typeface="Arial" panose="020B0604020202020204" pitchFamily="34" charset="0"/>
                <a:cs typeface="Arial" panose="020B0604020202020204" pitchFamily="34" charset="0"/>
              </a:rPr>
              <a:t>the </a:t>
            </a:r>
            <a:r>
              <a:rPr lang="en-US" sz="2000" b="1" u="sng" dirty="0" smtClean="0">
                <a:latin typeface="Arial" panose="020B0604020202020204" pitchFamily="34" charset="0"/>
                <a:cs typeface="Arial" panose="020B0604020202020204" pitchFamily="34" charset="0"/>
              </a:rPr>
              <a:t>LORD </a:t>
            </a:r>
            <a:r>
              <a:rPr lang="en-US" sz="2000" b="1" u="sng" dirty="0">
                <a:latin typeface="Arial" panose="020B0604020202020204" pitchFamily="34" charset="0"/>
                <a:cs typeface="Arial" panose="020B0604020202020204" pitchFamily="34" charset="0"/>
              </a:rPr>
              <a:t>made the heavens and the earth</a:t>
            </a:r>
            <a:r>
              <a:rPr lang="en-US" sz="2000" dirty="0">
                <a:latin typeface="Arial" panose="020B0604020202020204" pitchFamily="34" charset="0"/>
                <a:cs typeface="Arial" panose="020B0604020202020204" pitchFamily="34" charset="0"/>
              </a:rPr>
              <a:t>, and on the seventh day He rested and was refreshed.' </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2318792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50000"/>
                  </a:schemeClr>
                </a:solidFill>
                <a:latin typeface="Arial" panose="020B0604020202020204" pitchFamily="34" charset="0"/>
                <a:cs typeface="Arial" panose="020B0604020202020204" pitchFamily="34" charset="0"/>
              </a:rPr>
              <a:t>Should We Be Surprised that the Truth of the Sabbath Continued through the Centuries?</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sz="2000" dirty="0" smtClean="0">
                <a:latin typeface="Arial" panose="020B0604020202020204" pitchFamily="34" charset="0"/>
                <a:cs typeface="Arial" panose="020B0604020202020204" pitchFamily="34" charset="0"/>
              </a:rPr>
              <a:t>Hebrews 11:35-38</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35 </a:t>
            </a:r>
            <a:r>
              <a:rPr lang="en-US" sz="2000" dirty="0" smtClean="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rPr>
              <a:t>others were tortured, not accepting deliverance, that they might obtain a better resurrection. 36 Still others had trial of </a:t>
            </a:r>
            <a:r>
              <a:rPr lang="en-US" sz="2000" dirty="0" err="1">
                <a:latin typeface="Arial" panose="020B0604020202020204" pitchFamily="34" charset="0"/>
                <a:cs typeface="Arial" panose="020B0604020202020204" pitchFamily="34" charset="0"/>
              </a:rPr>
              <a:t>mockings</a:t>
            </a:r>
            <a:r>
              <a:rPr lang="en-US" sz="2000" dirty="0">
                <a:latin typeface="Arial" panose="020B0604020202020204" pitchFamily="34" charset="0"/>
                <a:cs typeface="Arial" panose="020B0604020202020204" pitchFamily="34" charset="0"/>
              </a:rPr>
              <a:t> and </a:t>
            </a:r>
            <a:r>
              <a:rPr lang="en-US" sz="2000" dirty="0" err="1">
                <a:latin typeface="Arial" panose="020B0604020202020204" pitchFamily="34" charset="0"/>
                <a:cs typeface="Arial" panose="020B0604020202020204" pitchFamily="34" charset="0"/>
              </a:rPr>
              <a:t>scourgings</a:t>
            </a:r>
            <a:r>
              <a:rPr lang="en-US" sz="2000" dirty="0">
                <a:latin typeface="Arial" panose="020B0604020202020204" pitchFamily="34" charset="0"/>
                <a:cs typeface="Arial" panose="020B0604020202020204" pitchFamily="34" charset="0"/>
              </a:rPr>
              <a:t>, yes, and of chains and imprisonment. 37 They were stoned, they were sawn in two, were tempted, were slain with the sword. They wandered about in sheepskins and goatskins, being destitute, afflicted, tormented-- 38 of whom the world was not worthy. They wandered in deserts and mountains, in dens and caves of the earth</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Matthew 16:18</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on </a:t>
            </a:r>
            <a:r>
              <a:rPr lang="en-US" sz="2000" dirty="0">
                <a:latin typeface="Arial" panose="020B0604020202020204" pitchFamily="34" charset="0"/>
                <a:cs typeface="Arial" panose="020B0604020202020204" pitchFamily="34" charset="0"/>
              </a:rPr>
              <a:t>this rock I will build My church, and </a:t>
            </a:r>
            <a:r>
              <a:rPr lang="en-US" sz="2000" b="1" u="sng" dirty="0">
                <a:latin typeface="Arial" panose="020B0604020202020204" pitchFamily="34" charset="0"/>
                <a:cs typeface="Arial" panose="020B0604020202020204" pitchFamily="34" charset="0"/>
              </a:rPr>
              <a:t>the gates of Hades shall not prevail against it</a:t>
            </a:r>
            <a:r>
              <a:rPr lang="en-US" sz="2000" b="1" u="sng" dirty="0" smtClean="0">
                <a:latin typeface="Arial" panose="020B0604020202020204" pitchFamily="34" charset="0"/>
                <a:cs typeface="Arial" panose="020B0604020202020204" pitchFamily="34" charset="0"/>
              </a:rPr>
              <a:t>.”</a:t>
            </a:r>
            <a:endParaRPr lang="en-US" sz="2000" b="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1384872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5">
                    <a:lumMod val="50000"/>
                  </a:schemeClr>
                </a:solidFill>
                <a:latin typeface="Arial" panose="020B0604020202020204" pitchFamily="34" charset="0"/>
                <a:cs typeface="Arial" panose="020B0604020202020204" pitchFamily="34" charset="0"/>
              </a:rPr>
              <a:t>Sabbath Keepers in the Fifth Century</a:t>
            </a:r>
            <a:endParaRPr lang="en-US" sz="3600"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sz="2000" dirty="0" smtClean="0">
                <a:latin typeface="Arial" panose="020B0604020202020204" pitchFamily="34" charset="0"/>
                <a:cs typeface="Arial" panose="020B0604020202020204" pitchFamily="34" charset="0"/>
              </a:rPr>
              <a:t>“Down even to the </a:t>
            </a:r>
            <a:r>
              <a:rPr lang="en-US" sz="2000" b="1" u="sng" dirty="0" smtClean="0">
                <a:latin typeface="Arial" panose="020B0604020202020204" pitchFamily="34" charset="0"/>
                <a:cs typeface="Arial" panose="020B0604020202020204" pitchFamily="34" charset="0"/>
              </a:rPr>
              <a:t>fifth century </a:t>
            </a:r>
            <a:r>
              <a:rPr lang="en-US" sz="2000" dirty="0" smtClean="0">
                <a:latin typeface="Arial" panose="020B0604020202020204" pitchFamily="34" charset="0"/>
                <a:cs typeface="Arial" panose="020B0604020202020204" pitchFamily="34" charset="0"/>
              </a:rPr>
              <a:t>the observance of the Jewish Sabbath was continued in the Christian church, but with a rigor and solemnity gradually diminishing.” Coleman, </a:t>
            </a:r>
            <a:r>
              <a:rPr lang="en-US" sz="2000" i="1" dirty="0" smtClean="0">
                <a:latin typeface="Arial" panose="020B0604020202020204" pitchFamily="34" charset="0"/>
                <a:cs typeface="Arial" panose="020B0604020202020204" pitchFamily="34" charset="0"/>
              </a:rPr>
              <a:t>Ancient Christianity Exemplified.  </a:t>
            </a:r>
            <a:r>
              <a:rPr lang="en-US" sz="2000" dirty="0" smtClean="0">
                <a:latin typeface="Arial" panose="020B0604020202020204" pitchFamily="34" charset="0"/>
                <a:cs typeface="Arial" panose="020B0604020202020204" pitchFamily="34" charset="0"/>
              </a:rPr>
              <a:t>Quoted in </a:t>
            </a:r>
            <a:r>
              <a:rPr lang="en-US" sz="2000" dirty="0" err="1" smtClean="0">
                <a:latin typeface="Arial" panose="020B0604020202020204" pitchFamily="34" charset="0"/>
                <a:cs typeface="Arial" panose="020B0604020202020204" pitchFamily="34" charset="0"/>
              </a:rPr>
              <a:t>Dugger</a:t>
            </a:r>
            <a:r>
              <a:rPr lang="en-US" sz="2000" dirty="0" smtClean="0">
                <a:latin typeface="Arial" panose="020B0604020202020204" pitchFamily="34" charset="0"/>
                <a:cs typeface="Arial" panose="020B0604020202020204" pitchFamily="34" charset="0"/>
              </a:rPr>
              <a:t> and Dodd, </a:t>
            </a:r>
            <a:r>
              <a:rPr lang="en-US" sz="2000" i="1" dirty="0" smtClean="0">
                <a:latin typeface="Arial" panose="020B0604020202020204" pitchFamily="34" charset="0"/>
                <a:cs typeface="Arial" panose="020B0604020202020204" pitchFamily="34" charset="0"/>
              </a:rPr>
              <a:t>A History of the True Religion</a:t>
            </a:r>
            <a:r>
              <a:rPr lang="en-US" sz="2000" dirty="0" smtClean="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
            </a:r>
            <a:br>
              <a:rPr lang="en-US" sz="2000" i="1"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“The </a:t>
            </a:r>
            <a:r>
              <a:rPr lang="en-US" sz="2000" dirty="0" err="1" smtClean="0">
                <a:latin typeface="Arial" panose="020B0604020202020204" pitchFamily="34" charset="0"/>
                <a:cs typeface="Arial" panose="020B0604020202020204" pitchFamily="34" charset="0"/>
              </a:rPr>
              <a:t>Pauliani</a:t>
            </a:r>
            <a:r>
              <a:rPr lang="en-US" sz="2000" dirty="0" smtClean="0">
                <a:latin typeface="Arial" panose="020B0604020202020204" pitchFamily="34" charset="0"/>
                <a:cs typeface="Arial" panose="020B0604020202020204" pitchFamily="34" charset="0"/>
              </a:rPr>
              <a:t> [AKA </a:t>
            </a:r>
            <a:r>
              <a:rPr lang="en-US" sz="2000" dirty="0" err="1" smtClean="0">
                <a:latin typeface="Arial" panose="020B0604020202020204" pitchFamily="34" charset="0"/>
                <a:cs typeface="Arial" panose="020B0604020202020204" pitchFamily="34" charset="0"/>
              </a:rPr>
              <a:t>Paulicians</a:t>
            </a:r>
            <a:r>
              <a:rPr lang="en-US" sz="2000" dirty="0" smtClean="0">
                <a:latin typeface="Arial" panose="020B0604020202020204" pitchFamily="34" charset="0"/>
                <a:cs typeface="Arial" panose="020B0604020202020204" pitchFamily="34" charset="0"/>
              </a:rPr>
              <a:t>, condemned as heretics in the </a:t>
            </a:r>
            <a:r>
              <a:rPr lang="en-US" sz="2000" b="1" u="sng" dirty="0" smtClean="0">
                <a:latin typeface="Arial" panose="020B0604020202020204" pitchFamily="34" charset="0"/>
                <a:cs typeface="Arial" panose="020B0604020202020204" pitchFamily="34" charset="0"/>
              </a:rPr>
              <a:t>fifth century</a:t>
            </a:r>
            <a:r>
              <a:rPr lang="en-US" sz="2000" dirty="0" smtClean="0">
                <a:latin typeface="Arial" panose="020B0604020202020204" pitchFamily="34" charset="0"/>
                <a:cs typeface="Arial" panose="020B0604020202020204" pitchFamily="34" charset="0"/>
              </a:rPr>
              <a:t>], who were the same people at an earlier date, were </a:t>
            </a:r>
            <a:r>
              <a:rPr lang="en-US" sz="2000" dirty="0" err="1" smtClean="0">
                <a:latin typeface="Arial" panose="020B0604020202020204" pitchFamily="34" charset="0"/>
                <a:cs typeface="Arial" panose="020B0604020202020204" pitchFamily="34" charset="0"/>
              </a:rPr>
              <a:t>Quartodecimans</a:t>
            </a:r>
            <a:r>
              <a:rPr lang="en-US" sz="2000" dirty="0" smtClean="0">
                <a:latin typeface="Arial" panose="020B0604020202020204" pitchFamily="34" charset="0"/>
                <a:cs typeface="Arial" panose="020B0604020202020204" pitchFamily="34" charset="0"/>
              </a:rPr>
              <a:t>, and kept Easter in the primitive manner at the Jewish date.  John of </a:t>
            </a:r>
            <a:r>
              <a:rPr lang="en-US" sz="2000" dirty="0" err="1" smtClean="0">
                <a:latin typeface="Arial" panose="020B0604020202020204" pitchFamily="34" charset="0"/>
                <a:cs typeface="Arial" panose="020B0604020202020204" pitchFamily="34" charset="0"/>
              </a:rPr>
              <a:t>Otzun’s</a:t>
            </a:r>
            <a:r>
              <a:rPr lang="en-US" sz="2000" dirty="0" smtClean="0">
                <a:latin typeface="Arial" panose="020B0604020202020204" pitchFamily="34" charset="0"/>
                <a:cs typeface="Arial" panose="020B0604020202020204" pitchFamily="34" charset="0"/>
              </a:rPr>
              <a:t> language perhaps implies that the old believers in Armenia during the </a:t>
            </a:r>
            <a:r>
              <a:rPr lang="en-US" sz="2000" b="1" u="sng" dirty="0" smtClean="0">
                <a:latin typeface="Arial" panose="020B0604020202020204" pitchFamily="34" charset="0"/>
                <a:cs typeface="Arial" panose="020B0604020202020204" pitchFamily="34" charset="0"/>
              </a:rPr>
              <a:t>seventh century </a:t>
            </a:r>
            <a:r>
              <a:rPr lang="en-US" sz="2000" dirty="0" smtClean="0">
                <a:latin typeface="Arial" panose="020B0604020202020204" pitchFamily="34" charset="0"/>
                <a:cs typeface="Arial" panose="020B0604020202020204" pitchFamily="34" charset="0"/>
              </a:rPr>
              <a:t>were </a:t>
            </a:r>
            <a:r>
              <a:rPr lang="en-US" sz="2000" dirty="0" err="1" smtClean="0">
                <a:latin typeface="Arial" panose="020B0604020202020204" pitchFamily="34" charset="0"/>
                <a:cs typeface="Arial" panose="020B0604020202020204" pitchFamily="34" charset="0"/>
              </a:rPr>
              <a:t>Quartodecimens</a:t>
            </a:r>
            <a:r>
              <a:rPr lang="en-US" sz="2000" dirty="0" smtClean="0">
                <a:latin typeface="Arial" panose="020B0604020202020204" pitchFamily="34" charset="0"/>
                <a:cs typeface="Arial" panose="020B0604020202020204" pitchFamily="34" charset="0"/>
              </a:rPr>
              <a:t>, as we should expect them to be… The Sabbath was perhaps kept and there were no special Sunday observances.”  Dr. Fred </a:t>
            </a:r>
            <a:r>
              <a:rPr lang="en-US" sz="2000" dirty="0" err="1" smtClean="0">
                <a:latin typeface="Arial" panose="020B0604020202020204" pitchFamily="34" charset="0"/>
                <a:cs typeface="Arial" panose="020B0604020202020204" pitchFamily="34" charset="0"/>
              </a:rPr>
              <a:t>Coneybeare</a:t>
            </a:r>
            <a:r>
              <a:rPr lang="en-US" sz="2000" dirty="0" smtClean="0">
                <a:latin typeface="Arial" panose="020B0604020202020204" pitchFamily="34" charset="0"/>
                <a:cs typeface="Arial" panose="020B0604020202020204" pitchFamily="34" charset="0"/>
              </a:rPr>
              <a:t> translation of </a:t>
            </a:r>
            <a:r>
              <a:rPr lang="en-US" sz="2000" i="1" dirty="0" smtClean="0">
                <a:latin typeface="Arial" panose="020B0604020202020204" pitchFamily="34" charset="0"/>
                <a:cs typeface="Arial" panose="020B0604020202020204" pitchFamily="34" charset="0"/>
              </a:rPr>
              <a:t>The Key of Truth.  </a:t>
            </a:r>
            <a:r>
              <a:rPr lang="en-US" sz="2000" dirty="0" smtClean="0">
                <a:latin typeface="Arial" panose="020B0604020202020204" pitchFamily="34" charset="0"/>
                <a:cs typeface="Arial" panose="020B0604020202020204" pitchFamily="34" charset="0"/>
              </a:rPr>
              <a:t>Quoted in John </a:t>
            </a:r>
            <a:r>
              <a:rPr lang="en-US" sz="2000" dirty="0" err="1" smtClean="0">
                <a:latin typeface="Arial" panose="020B0604020202020204" pitchFamily="34" charset="0"/>
                <a:cs typeface="Arial" panose="020B0604020202020204" pitchFamily="34" charset="0"/>
              </a:rPr>
              <a:t>Ogwyn</a:t>
            </a:r>
            <a:r>
              <a:rPr lang="en-US" sz="2000" dirty="0" smtClean="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God’s Church </a:t>
            </a:r>
            <a:r>
              <a:rPr lang="en-US" sz="2000" i="1" dirty="0">
                <a:latin typeface="Arial" panose="020B0604020202020204" pitchFamily="34" charset="0"/>
                <a:cs typeface="Arial" panose="020B0604020202020204" pitchFamily="34" charset="0"/>
              </a:rPr>
              <a:t>T</a:t>
            </a:r>
            <a:r>
              <a:rPr lang="en-US" sz="2000" i="1" dirty="0" smtClean="0">
                <a:latin typeface="Arial" panose="020B0604020202020204" pitchFamily="34" charset="0"/>
                <a:cs typeface="Arial" panose="020B0604020202020204" pitchFamily="34" charset="0"/>
              </a:rPr>
              <a:t>hrough the Ages</a:t>
            </a:r>
            <a:r>
              <a:rPr lang="en-US" sz="2000" dirty="0" smtClean="0">
                <a:latin typeface="Arial" panose="020B0604020202020204" pitchFamily="34" charset="0"/>
                <a:cs typeface="Arial" panose="020B0604020202020204" pitchFamily="34" charset="0"/>
              </a:rPr>
              <a:t>.  Later, many adopted customs of the Roman church.</a:t>
            </a:r>
            <a:endParaRPr lang="en-US" sz="20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1855209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50000"/>
                  </a:schemeClr>
                </a:solidFill>
                <a:latin typeface="Arial" panose="020B0604020202020204" pitchFamily="34" charset="0"/>
                <a:cs typeface="Arial" panose="020B0604020202020204" pitchFamily="34" charset="0"/>
              </a:rPr>
              <a:t>Sabbath Keepers in the 6</a:t>
            </a:r>
            <a:r>
              <a:rPr lang="en-US" sz="2400" baseline="30000" dirty="0" smtClean="0">
                <a:solidFill>
                  <a:schemeClr val="accent5">
                    <a:lumMod val="50000"/>
                  </a:schemeClr>
                </a:solidFill>
                <a:latin typeface="Arial" panose="020B0604020202020204" pitchFamily="34" charset="0"/>
                <a:cs typeface="Arial" panose="020B0604020202020204" pitchFamily="34" charset="0"/>
              </a:rPr>
              <a:t>th</a:t>
            </a:r>
            <a:r>
              <a:rPr lang="en-US" sz="2400" dirty="0" smtClean="0">
                <a:solidFill>
                  <a:schemeClr val="accent5">
                    <a:lumMod val="50000"/>
                  </a:schemeClr>
                </a:solidFill>
                <a:latin typeface="Arial" panose="020B0604020202020204" pitchFamily="34" charset="0"/>
                <a:cs typeface="Arial" panose="020B0604020202020204" pitchFamily="34" charset="0"/>
              </a:rPr>
              <a:t> through 11th Centuries</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953000"/>
          </a:xfrm>
        </p:spPr>
        <p:txBody>
          <a:bodyPr>
            <a:normAutofit lnSpcReduction="10000"/>
          </a:bodyPr>
          <a:lstStyle/>
          <a:p>
            <a:pPr marL="0" indent="0">
              <a:buNone/>
            </a:pPr>
            <a:r>
              <a:rPr lang="en-US" sz="2000" dirty="0" smtClean="0">
                <a:latin typeface="Arial" panose="020B0604020202020204" pitchFamily="34" charset="0"/>
                <a:cs typeface="Arial" panose="020B0604020202020204" pitchFamily="34" charset="0"/>
              </a:rPr>
              <a:t>The </a:t>
            </a:r>
            <a:r>
              <a:rPr lang="en-US" sz="2000" b="1" u="sng" dirty="0" smtClean="0">
                <a:latin typeface="Arial" panose="020B0604020202020204" pitchFamily="34" charset="0"/>
                <a:cs typeface="Arial" panose="020B0604020202020204" pitchFamily="34" charset="0"/>
              </a:rPr>
              <a:t>Vaudois</a:t>
            </a:r>
            <a:r>
              <a:rPr lang="en-US" sz="2000" dirty="0" smtClean="0">
                <a:latin typeface="Arial" panose="020B0604020202020204" pitchFamily="34" charset="0"/>
                <a:cs typeface="Arial" panose="020B0604020202020204" pitchFamily="34" charset="0"/>
              </a:rPr>
              <a:t> (Valley Dwellers) fled to northern Italy and southern France.  They observed the seventh day Sabbath, baptized by immersion, and kept the Passover once a year in the first month.  They were later called Waldensians.</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692 AD Pope Justinian II called the sixth general council.  It </a:t>
            </a:r>
            <a:r>
              <a:rPr lang="en-US" sz="2000" b="1" u="sng" dirty="0" smtClean="0">
                <a:latin typeface="Arial" panose="020B0604020202020204" pitchFamily="34" charset="0"/>
                <a:cs typeface="Arial" panose="020B0604020202020204" pitchFamily="34" charset="0"/>
              </a:rPr>
              <a:t>condemned Saturdays</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8</a:t>
            </a:r>
            <a:r>
              <a:rPr lang="en-US" sz="2000" baseline="30000" dirty="0" smtClean="0">
                <a:latin typeface="Arial" panose="020B0604020202020204" pitchFamily="34" charset="0"/>
                <a:cs typeface="Arial" panose="020B0604020202020204" pitchFamily="34" charset="0"/>
              </a:rPr>
              <a:t>th</a:t>
            </a:r>
            <a:r>
              <a:rPr lang="en-US" sz="2000" dirty="0" smtClean="0">
                <a:latin typeface="Arial" panose="020B0604020202020204" pitchFamily="34" charset="0"/>
                <a:cs typeface="Arial" panose="020B0604020202020204" pitchFamily="34" charset="0"/>
              </a:rPr>
              <a:t> century </a:t>
            </a:r>
            <a:r>
              <a:rPr lang="en-US" sz="2000" dirty="0" err="1" smtClean="0">
                <a:latin typeface="Arial" panose="020B0604020202020204" pitchFamily="34" charset="0"/>
                <a:cs typeface="Arial" panose="020B0604020202020204" pitchFamily="34" charset="0"/>
              </a:rPr>
              <a:t>Paulicians</a:t>
            </a:r>
            <a:r>
              <a:rPr lang="en-US" sz="2000" dirty="0" smtClean="0">
                <a:latin typeface="Arial" panose="020B0604020202020204" pitchFamily="34" charset="0"/>
                <a:cs typeface="Arial" panose="020B0604020202020204" pitchFamily="34" charset="0"/>
              </a:rPr>
              <a:t> were resettled in the Balkans.  They were called </a:t>
            </a:r>
            <a:r>
              <a:rPr lang="en-US" sz="2000" dirty="0" err="1" smtClean="0">
                <a:latin typeface="Arial" panose="020B0604020202020204" pitchFamily="34" charset="0"/>
                <a:cs typeface="Arial" panose="020B0604020202020204" pitchFamily="34" charset="0"/>
              </a:rPr>
              <a:t>Bogomils</a:t>
            </a:r>
            <a:r>
              <a:rPr lang="en-US" sz="2000" dirty="0" smtClean="0">
                <a:latin typeface="Arial" panose="020B0604020202020204" pitchFamily="34" charset="0"/>
                <a:cs typeface="Arial" panose="020B0604020202020204" pitchFamily="34" charset="0"/>
              </a:rPr>
              <a:t>.  They spread to Piedmont and Lombard Italy, and southern France.  They kept the Sabbath and rejected the trinity.  </a:t>
            </a:r>
            <a:r>
              <a:rPr lang="en-US" sz="2000" b="1" u="sng" dirty="0" smtClean="0">
                <a:latin typeface="Arial" panose="020B0604020202020204" pitchFamily="34" charset="0"/>
                <a:cs typeface="Arial" panose="020B0604020202020204" pitchFamily="34" charset="0"/>
              </a:rPr>
              <a:t>Later many converted to </a:t>
            </a:r>
            <a:r>
              <a:rPr lang="en-US" sz="2000" b="1" u="sng" dirty="0">
                <a:latin typeface="Arial" panose="020B0604020202020204" pitchFamily="34" charset="0"/>
                <a:cs typeface="Arial" panose="020B0604020202020204" pitchFamily="34" charset="0"/>
              </a:rPr>
              <a:t>Islam.</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b="1" u="sng" dirty="0">
                <a:latin typeface="Arial" panose="020B0604020202020204" pitchFamily="34" charset="0"/>
                <a:cs typeface="Arial" panose="020B0604020202020204" pitchFamily="34" charset="0"/>
              </a:rPr>
              <a:t>1104 Peter de </a:t>
            </a:r>
            <a:r>
              <a:rPr lang="en-US" sz="2000" b="1" u="sng" dirty="0" err="1">
                <a:latin typeface="Arial" panose="020B0604020202020204" pitchFamily="34" charset="0"/>
                <a:cs typeface="Arial" panose="020B0604020202020204" pitchFamily="34" charset="0"/>
              </a:rPr>
              <a:t>Bruys</a:t>
            </a:r>
            <a:r>
              <a:rPr lang="en-US" sz="2000" b="1" u="sng"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preached among </a:t>
            </a:r>
            <a:r>
              <a:rPr lang="en-US" sz="2000" dirty="0" err="1">
                <a:latin typeface="Arial" panose="020B0604020202020204" pitchFamily="34" charset="0"/>
                <a:cs typeface="Arial" panose="020B0604020202020204" pitchFamily="34" charset="0"/>
              </a:rPr>
              <a:t>Bogomils</a:t>
            </a:r>
            <a:r>
              <a:rPr lang="en-US" sz="2000" dirty="0">
                <a:latin typeface="Arial" panose="020B0604020202020204" pitchFamily="34" charset="0"/>
                <a:cs typeface="Arial" panose="020B0604020202020204" pitchFamily="34" charset="0"/>
              </a:rPr>
              <a:t> in Piedmont valleys of southeastern France</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endParaRPr lang="en-US" sz="20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2652968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50000"/>
                  </a:schemeClr>
                </a:solidFill>
                <a:latin typeface="Arial" panose="020B0604020202020204" pitchFamily="34" charset="0"/>
                <a:cs typeface="Arial" panose="020B0604020202020204" pitchFamily="34" charset="0"/>
              </a:rPr>
              <a:t>The Waldensians in the Twelfth Century</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08610"/>
            <a:ext cx="8229600" cy="5215989"/>
          </a:xfrm>
        </p:spPr>
        <p:txBody>
          <a:bodyPr>
            <a:normAutofit/>
          </a:bodyPr>
          <a:lstStyle/>
          <a:p>
            <a:pPr marL="0" indent="0">
              <a:buNone/>
            </a:pPr>
            <a:r>
              <a:rPr lang="en-US" sz="2000" b="1" u="sng" dirty="0" smtClean="0">
                <a:latin typeface="Arial" panose="020B0604020202020204" pitchFamily="34" charset="0"/>
                <a:cs typeface="Arial" panose="020B0604020202020204" pitchFamily="34" charset="0"/>
              </a:rPr>
              <a:t>1161 Peter Waldo </a:t>
            </a:r>
            <a:r>
              <a:rPr lang="en-US" sz="2000" dirty="0" smtClean="0">
                <a:latin typeface="Arial" panose="020B0604020202020204" pitchFamily="34" charset="0"/>
                <a:cs typeface="Arial" panose="020B0604020202020204" pitchFamily="34" charset="0"/>
              </a:rPr>
              <a:t>preached in Lyons France, then in </a:t>
            </a:r>
            <a:r>
              <a:rPr lang="en-US" sz="2000" dirty="0">
                <a:latin typeface="Arial" panose="020B0604020202020204" pitchFamily="34" charset="0"/>
                <a:cs typeface="Arial" panose="020B0604020202020204" pitchFamily="34" charset="0"/>
              </a:rPr>
              <a:t>northern </a:t>
            </a:r>
            <a:r>
              <a:rPr lang="en-US" sz="2000" dirty="0" smtClean="0">
                <a:latin typeface="Arial" panose="020B0604020202020204" pitchFamily="34" charset="0"/>
                <a:cs typeface="Arial" panose="020B0604020202020204" pitchFamily="34" charset="0"/>
              </a:rPr>
              <a:t>Italy.</a:t>
            </a:r>
            <a:br>
              <a:rPr lang="en-US" sz="2000" dirty="0" smtClean="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The Waldensians kept Passover only once a year.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http</a:t>
            </a:r>
            <a:r>
              <a:rPr lang="en-US" sz="2000" dirty="0">
                <a:latin typeface="Arial" panose="020B0604020202020204" pitchFamily="34" charset="0"/>
                <a:cs typeface="Arial" panose="020B0604020202020204" pitchFamily="34" charset="0"/>
              </a:rPr>
              <a:t>://waldensiantours.com</a:t>
            </a:r>
          </a:p>
          <a:p>
            <a:pPr marL="0" indent="0">
              <a:buNone/>
            </a:pPr>
            <a:endParaRPr lang="en-US" sz="20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6</a:t>
            </a:fld>
            <a:endParaRPr lang="en-US">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828800"/>
            <a:ext cx="6172200" cy="398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305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50000"/>
                  </a:schemeClr>
                </a:solidFill>
                <a:latin typeface="Arial" panose="020B0604020202020204" pitchFamily="34" charset="0"/>
                <a:cs typeface="Arial" panose="020B0604020202020204" pitchFamily="34" charset="0"/>
              </a:rPr>
              <a:t>The Waldensians in the Twelfth Century</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Investigators made a report to Louis XII [reigned 1498–1516], king of France, that they had visited all the parishes where the </a:t>
            </a:r>
            <a:r>
              <a:rPr lang="en-US" sz="2000" dirty="0" err="1">
                <a:latin typeface="Arial" panose="020B0604020202020204" pitchFamily="34" charset="0"/>
                <a:cs typeface="Arial" panose="020B0604020202020204" pitchFamily="34" charset="0"/>
              </a:rPr>
              <a:t>Waldenses</a:t>
            </a:r>
            <a:r>
              <a:rPr lang="en-US" sz="2000" dirty="0">
                <a:latin typeface="Arial" panose="020B0604020202020204" pitchFamily="34" charset="0"/>
                <a:cs typeface="Arial" panose="020B0604020202020204" pitchFamily="34" charset="0"/>
              </a:rPr>
              <a:t> dwelt. They had inspected all their places of worship… but they found no images, no sign of the ordinances belonging to the mass, nor any of the sacraments of the Roman church.… They kept the </a:t>
            </a:r>
            <a:r>
              <a:rPr lang="en-US" sz="2000" b="1" u="sng" dirty="0">
                <a:latin typeface="Arial" panose="020B0604020202020204" pitchFamily="34" charset="0"/>
                <a:cs typeface="Arial" panose="020B0604020202020204" pitchFamily="34" charset="0"/>
              </a:rPr>
              <a:t>Sabbath</a:t>
            </a:r>
            <a:r>
              <a:rPr lang="en-US" sz="2000" dirty="0">
                <a:latin typeface="Arial" panose="020B0604020202020204" pitchFamily="34" charset="0"/>
                <a:cs typeface="Arial" panose="020B0604020202020204" pitchFamily="34" charset="0"/>
              </a:rPr>
              <a:t> day, they observed the ordinance of baptism according to the primitive church, ... They </a:t>
            </a:r>
            <a:r>
              <a:rPr lang="en-US" sz="2000" b="1" u="sng" dirty="0">
                <a:latin typeface="Arial" panose="020B0604020202020204" pitchFamily="34" charset="0"/>
                <a:cs typeface="Arial" panose="020B0604020202020204" pitchFamily="34" charset="0"/>
              </a:rPr>
              <a:t>despise the Feast of Easter</a:t>
            </a:r>
            <a:r>
              <a:rPr lang="en-US" sz="2000" dirty="0">
                <a:latin typeface="Arial" panose="020B0604020202020204" pitchFamily="34" charset="0"/>
                <a:cs typeface="Arial" panose="020B0604020202020204" pitchFamily="34" charset="0"/>
              </a:rPr>
              <a:t>, and all other Roman festivals of Christ and the saints” </a:t>
            </a:r>
            <a:r>
              <a:rPr lang="en-US" sz="2000" dirty="0" smtClean="0">
                <a:latin typeface="Arial" panose="020B0604020202020204" pitchFamily="34" charset="0"/>
                <a:cs typeface="Arial" panose="020B0604020202020204" pitchFamily="34" charset="0"/>
              </a:rPr>
              <a:t>William Jones, </a:t>
            </a:r>
            <a:r>
              <a:rPr lang="en-US" sz="2000" i="1" dirty="0" smtClean="0">
                <a:latin typeface="Arial" panose="020B0604020202020204" pitchFamily="34" charset="0"/>
                <a:cs typeface="Arial" panose="020B0604020202020204" pitchFamily="34" charset="0"/>
              </a:rPr>
              <a:t>A </a:t>
            </a:r>
            <a:r>
              <a:rPr lang="en-US" sz="2000" i="1" dirty="0">
                <a:latin typeface="Arial" panose="020B0604020202020204" pitchFamily="34" charset="0"/>
                <a:cs typeface="Arial" panose="020B0604020202020204" pitchFamily="34" charset="0"/>
              </a:rPr>
              <a:t>Handbook of Church </a:t>
            </a:r>
            <a:r>
              <a:rPr lang="en-US" sz="2000" i="1" dirty="0" smtClean="0">
                <a:latin typeface="Arial" panose="020B0604020202020204" pitchFamily="34" charset="0"/>
                <a:cs typeface="Arial" panose="020B0604020202020204" pitchFamily="34" charset="0"/>
              </a:rPr>
              <a:t>History</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1149941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50000"/>
                  </a:schemeClr>
                </a:solidFill>
                <a:latin typeface="Arial" panose="020B0604020202020204" pitchFamily="34" charset="0"/>
                <a:cs typeface="Arial" panose="020B0604020202020204" pitchFamily="34" charset="0"/>
              </a:rPr>
              <a:t>The Waldensians in the Twelfth Century</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08610"/>
            <a:ext cx="8229600" cy="5215989"/>
          </a:xfrm>
        </p:spPr>
        <p:txBody>
          <a:bodyPr>
            <a:normAutofit/>
          </a:bodyPr>
          <a:lstStyle/>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8</a:t>
            </a:fld>
            <a:endParaRPr lang="en-US">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1219200"/>
            <a:ext cx="6941079"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477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lumMod val="50000"/>
                  </a:schemeClr>
                </a:solidFill>
                <a:latin typeface="Arial" panose="020B0604020202020204" pitchFamily="34" charset="0"/>
                <a:cs typeface="Arial" panose="020B0604020202020204" pitchFamily="34" charset="0"/>
              </a:rPr>
              <a:t>The Waldensians in the Twelfth Century</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sz="2000" dirty="0">
                <a:latin typeface="Arial" panose="020B0604020202020204" pitchFamily="34" charset="0"/>
                <a:cs typeface="Arial" panose="020B0604020202020204" pitchFamily="34" charset="0"/>
              </a:rPr>
              <a:t>“Their enemies confirm their great antiquity. </a:t>
            </a:r>
            <a:r>
              <a:rPr lang="en-US" sz="2000" dirty="0" err="1">
                <a:latin typeface="Arial" panose="020B0604020202020204" pitchFamily="34" charset="0"/>
                <a:cs typeface="Arial" panose="020B0604020202020204" pitchFamily="34" charset="0"/>
              </a:rPr>
              <a:t>Reinerius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Saccho</a:t>
            </a:r>
            <a:r>
              <a:rPr lang="en-US" sz="2000" dirty="0">
                <a:latin typeface="Arial" panose="020B0604020202020204" pitchFamily="34" charset="0"/>
                <a:cs typeface="Arial" panose="020B0604020202020204" pitchFamily="34" charset="0"/>
              </a:rPr>
              <a:t>, an </a:t>
            </a:r>
            <a:r>
              <a:rPr lang="en-US" sz="2000" b="1" u="sng" dirty="0">
                <a:latin typeface="Arial" panose="020B0604020202020204" pitchFamily="34" charset="0"/>
                <a:cs typeface="Arial" panose="020B0604020202020204" pitchFamily="34" charset="0"/>
              </a:rPr>
              <a:t>inquisitor</a:t>
            </a:r>
            <a:r>
              <a:rPr lang="en-US" sz="2000" dirty="0">
                <a:latin typeface="Arial" panose="020B0604020202020204" pitchFamily="34" charset="0"/>
                <a:cs typeface="Arial" panose="020B0604020202020204" pitchFamily="34" charset="0"/>
              </a:rPr>
              <a:t>, and one of their most implacable </a:t>
            </a:r>
            <a:r>
              <a:rPr lang="en-US" sz="2000" dirty="0" smtClean="0">
                <a:latin typeface="Arial" panose="020B0604020202020204" pitchFamily="34" charset="0"/>
                <a:cs typeface="Arial" panose="020B0604020202020204" pitchFamily="34" charset="0"/>
              </a:rPr>
              <a:t>enemies, who </a:t>
            </a:r>
            <a:r>
              <a:rPr lang="en-US" sz="2000" dirty="0">
                <a:latin typeface="Arial" panose="020B0604020202020204" pitchFamily="34" charset="0"/>
                <a:cs typeface="Arial" panose="020B0604020202020204" pitchFamily="34" charset="0"/>
              </a:rPr>
              <a:t>lived only eighty years after Waldo, admits that the </a:t>
            </a:r>
            <a:r>
              <a:rPr lang="en-US" sz="2000" b="1" u="sng" dirty="0" err="1">
                <a:latin typeface="Arial" panose="020B0604020202020204" pitchFamily="34" charset="0"/>
                <a:cs typeface="Arial" panose="020B0604020202020204" pitchFamily="34" charset="0"/>
              </a:rPr>
              <a:t>Waldenses</a:t>
            </a:r>
            <a:r>
              <a:rPr lang="en-US" sz="2000" dirty="0">
                <a:latin typeface="Arial" panose="020B0604020202020204" pitchFamily="34" charset="0"/>
                <a:cs typeface="Arial" panose="020B0604020202020204" pitchFamily="34" charset="0"/>
              </a:rPr>
              <a:t> flourished five hundred years before that preacher (</a:t>
            </a:r>
            <a:r>
              <a:rPr lang="en-US" sz="2000" b="1" u="sng" dirty="0" smtClean="0">
                <a:latin typeface="Arial" panose="020B0604020202020204" pitchFamily="34" charset="0"/>
                <a:cs typeface="Arial" panose="020B0604020202020204" pitchFamily="34" charset="0"/>
              </a:rPr>
              <a:t>600 A.D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Gretzer</a:t>
            </a:r>
            <a:r>
              <a:rPr lang="en-US" sz="2000" dirty="0">
                <a:latin typeface="Arial" panose="020B0604020202020204" pitchFamily="34" charset="0"/>
                <a:cs typeface="Arial" panose="020B0604020202020204" pitchFamily="34" charset="0"/>
              </a:rPr>
              <a:t>, the Jesuit, who also wrote against the </a:t>
            </a:r>
            <a:r>
              <a:rPr lang="en-US" sz="2000" dirty="0" err="1">
                <a:latin typeface="Arial" panose="020B0604020202020204" pitchFamily="34" charset="0"/>
                <a:cs typeface="Arial" panose="020B0604020202020204" pitchFamily="34" charset="0"/>
              </a:rPr>
              <a:t>Waldenses</a:t>
            </a:r>
            <a:r>
              <a:rPr lang="en-US" sz="2000" dirty="0">
                <a:latin typeface="Arial" panose="020B0604020202020204" pitchFamily="34" charset="0"/>
                <a:cs typeface="Arial" panose="020B0604020202020204" pitchFamily="34" charset="0"/>
              </a:rPr>
              <a:t>, and had examined the subject fully, not only admits </a:t>
            </a:r>
            <a:r>
              <a:rPr lang="en-US" sz="2000" dirty="0" smtClean="0">
                <a:latin typeface="Arial" panose="020B0604020202020204" pitchFamily="34" charset="0"/>
                <a:cs typeface="Arial" panose="020B0604020202020204" pitchFamily="34" charset="0"/>
              </a:rPr>
              <a:t>their great </a:t>
            </a:r>
            <a:r>
              <a:rPr lang="en-US" sz="2000" dirty="0">
                <a:latin typeface="Arial" panose="020B0604020202020204" pitchFamily="34" charset="0"/>
                <a:cs typeface="Arial" panose="020B0604020202020204" pitchFamily="34" charset="0"/>
              </a:rPr>
              <a:t>antiquity, but declares his firm belief that the </a:t>
            </a:r>
            <a:r>
              <a:rPr lang="en-US" sz="2000" dirty="0" err="1">
                <a:latin typeface="Arial" panose="020B0604020202020204" pitchFamily="34" charset="0"/>
                <a:cs typeface="Arial" panose="020B0604020202020204" pitchFamily="34" charset="0"/>
              </a:rPr>
              <a:t>Toulousians</a:t>
            </a:r>
            <a:r>
              <a:rPr lang="en-US" sz="2000" dirty="0">
                <a:latin typeface="Arial" panose="020B0604020202020204" pitchFamily="34" charset="0"/>
                <a:cs typeface="Arial" panose="020B0604020202020204" pitchFamily="34" charset="0"/>
              </a:rPr>
              <a:t> and Albigenses . . . were no other than </a:t>
            </a:r>
            <a:r>
              <a:rPr lang="en-US" sz="2000" dirty="0" err="1">
                <a:latin typeface="Arial" panose="020B0604020202020204" pitchFamily="34" charset="0"/>
                <a:cs typeface="Arial" panose="020B0604020202020204" pitchFamily="34" charset="0"/>
              </a:rPr>
              <a:t>Waldenses</a:t>
            </a:r>
            <a:r>
              <a:rPr lang="en-US" sz="2000" dirty="0">
                <a:latin typeface="Arial" panose="020B0604020202020204" pitchFamily="34" charset="0"/>
                <a:cs typeface="Arial" panose="020B0604020202020204" pitchFamily="34" charset="0"/>
              </a:rPr>
              <a:t>.’ In fact,</a:t>
            </a:r>
          </a:p>
          <a:p>
            <a:pPr marL="0" indent="0">
              <a:buNone/>
            </a:pPr>
            <a:r>
              <a:rPr lang="en-US" sz="2000" dirty="0">
                <a:latin typeface="Arial" panose="020B0604020202020204" pitchFamily="34" charset="0"/>
                <a:cs typeface="Arial" panose="020B0604020202020204" pitchFamily="34" charset="0"/>
              </a:rPr>
              <a:t>their doctrine, discipline, government, manners, and even the errors with which they have been charged [by the Catholics</a:t>
            </a:r>
            <a:r>
              <a:rPr lang="en-US" sz="2000" dirty="0" smtClean="0">
                <a:latin typeface="Arial" panose="020B0604020202020204" pitchFamily="34" charset="0"/>
                <a:cs typeface="Arial" panose="020B0604020202020204" pitchFamily="34" charset="0"/>
              </a:rPr>
              <a:t>], show </a:t>
            </a:r>
            <a:r>
              <a:rPr lang="en-US" sz="2000" dirty="0">
                <a:latin typeface="Arial" panose="020B0604020202020204" pitchFamily="34" charset="0"/>
                <a:cs typeface="Arial" panose="020B0604020202020204" pitchFamily="34" charset="0"/>
              </a:rPr>
              <a:t>that the Albigenses and </a:t>
            </a:r>
            <a:r>
              <a:rPr lang="en-US" sz="2000" dirty="0" err="1">
                <a:latin typeface="Arial" panose="020B0604020202020204" pitchFamily="34" charset="0"/>
                <a:cs typeface="Arial" panose="020B0604020202020204" pitchFamily="34" charset="0"/>
              </a:rPr>
              <a:t>Waldenses</a:t>
            </a:r>
            <a:r>
              <a:rPr lang="en-US" sz="2000" dirty="0">
                <a:latin typeface="Arial" panose="020B0604020202020204" pitchFamily="34" charset="0"/>
                <a:cs typeface="Arial" panose="020B0604020202020204" pitchFamily="34" charset="0"/>
              </a:rPr>
              <a:t> were distinct branches of the same sect, or that the former sprang from the latter.”</a:t>
            </a:r>
          </a:p>
          <a:p>
            <a:pPr marL="0" indent="0">
              <a:buNone/>
            </a:pPr>
            <a:r>
              <a:rPr lang="en-US" sz="2000" dirty="0">
                <a:latin typeface="Arial" panose="020B0604020202020204" pitchFamily="34" charset="0"/>
                <a:cs typeface="Arial" panose="020B0604020202020204" pitchFamily="34" charset="0"/>
              </a:rPr>
              <a:t>— Dr. Rankin’s </a:t>
            </a:r>
            <a:r>
              <a:rPr lang="en-US" sz="2000" i="1" dirty="0">
                <a:latin typeface="Arial" panose="020B0604020202020204" pitchFamily="34" charset="0"/>
                <a:cs typeface="Arial" panose="020B0604020202020204" pitchFamily="34" charset="0"/>
              </a:rPr>
              <a:t>History of France</a:t>
            </a:r>
            <a:r>
              <a:rPr lang="en-US" sz="2000" dirty="0">
                <a:latin typeface="Arial" panose="020B0604020202020204" pitchFamily="34" charset="0"/>
                <a:cs typeface="Arial" panose="020B0604020202020204" pitchFamily="34" charset="0"/>
              </a:rPr>
              <a:t>, vol. </a:t>
            </a:r>
            <a:r>
              <a:rPr lang="en-US" sz="2000" dirty="0" smtClean="0">
                <a:latin typeface="Arial" panose="020B0604020202020204" pitchFamily="34" charset="0"/>
                <a:cs typeface="Arial" panose="020B0604020202020204" pitchFamily="34" charset="0"/>
              </a:rPr>
              <a:t>III; </a:t>
            </a:r>
            <a:r>
              <a:rPr lang="en-US" sz="2000" i="1" dirty="0">
                <a:latin typeface="Arial" panose="020B0604020202020204" pitchFamily="34" charset="0"/>
                <a:cs typeface="Arial" panose="020B0604020202020204" pitchFamily="34" charset="0"/>
              </a:rPr>
              <a:t>Jones’ Church </a:t>
            </a:r>
            <a:r>
              <a:rPr lang="en-US" sz="2000" i="1" dirty="0" smtClean="0">
                <a:latin typeface="Arial" panose="020B0604020202020204" pitchFamily="34" charset="0"/>
                <a:cs typeface="Arial" panose="020B0604020202020204" pitchFamily="34" charset="0"/>
              </a:rPr>
              <a:t>History</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3AC6A23-0355-4F2E-951D-0EB2F5CB516C}"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277138668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TotalTime>
  <Words>1626</Words>
  <Application>Microsoft Office PowerPoint</Application>
  <PresentationFormat>On-screen Show (4:3)</PresentationFormat>
  <Paragraphs>136</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1_Office Theme</vt:lpstr>
      <vt:lpstr>The Sabbath Through the Centuries</vt:lpstr>
      <vt:lpstr>Council of Nicea 325 AD</vt:lpstr>
      <vt:lpstr>The Sabbath as a Sign</vt:lpstr>
      <vt:lpstr>Sabbath Keepers in the Fifth Century</vt:lpstr>
      <vt:lpstr>Sabbath Keepers in the 6th through 11th Centuries</vt:lpstr>
      <vt:lpstr>The Waldensians in the Twelfth Century</vt:lpstr>
      <vt:lpstr>The Waldensians in the Twelfth Century</vt:lpstr>
      <vt:lpstr>The Waldensians in the Twelfth Century</vt:lpstr>
      <vt:lpstr>The Waldensians in the Twelfth Century</vt:lpstr>
      <vt:lpstr>The Waldensians in the Twelfth Century</vt:lpstr>
      <vt:lpstr>The Waldensians in the Twelfth Century</vt:lpstr>
      <vt:lpstr>The Waldensians in the Twelfth Century</vt:lpstr>
      <vt:lpstr>The Waldensians in the Twelfth Century</vt:lpstr>
      <vt:lpstr>The Waldensians in the Twelfth Century</vt:lpstr>
      <vt:lpstr>The Waldensians in the 13th through 15th Centuries</vt:lpstr>
      <vt:lpstr>The Waldensians in the Sixteenth Century</vt:lpstr>
      <vt:lpstr>The Waldensians in the Sixteenth Century</vt:lpstr>
      <vt:lpstr>The Waldensians in the Seventeenth Century</vt:lpstr>
      <vt:lpstr>The Lollards in the 14th through 16th Centuries</vt:lpstr>
      <vt:lpstr>The Lollards in the Fourteenth Century Originally published in:  G.M. Trevelyan, England  in the Age of Wycliffe  (London: Longmans,  Green, 1909).From:  http://www.lollardsociety.org</vt:lpstr>
      <vt:lpstr>The Lollards in the 14th through 16th Centuries Beginning of the Gospel of John from a pocket Wycliffe translation that may have been used by a roving Lollard preacher (late 14th century)</vt:lpstr>
      <vt:lpstr>The Sabbath in England in the 16th and 17th Centuries</vt:lpstr>
      <vt:lpstr>The Sabbath in England in the 16th and 17th Centuries present Mill Yard Church </vt:lpstr>
      <vt:lpstr>The Sabbath in the 17th Century</vt:lpstr>
      <vt:lpstr>The Sabbath in the 17th Century http://whatsupnewp.com /2015/08/oldest-buildings- in-newport-ri/5/ Stephen Mumford house</vt:lpstr>
      <vt:lpstr>The Sabbath in the 17th Century https://www.flickr.com/photos/wallyg/1209108644 Church of God Newport</vt:lpstr>
      <vt:lpstr>The Sabbath in the 18th and 19th Centuries</vt:lpstr>
      <vt:lpstr>The Sabbath in the 20th Century</vt:lpstr>
      <vt:lpstr>The Sabbath in the 20th Century</vt:lpstr>
      <vt:lpstr>Should We Be Surprised that the Truth of the Sabbath Continued through the Centuries?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RICKER2012</dc:creator>
  <cp:lastModifiedBy>RICKER2012</cp:lastModifiedBy>
  <cp:revision>69</cp:revision>
  <dcterms:created xsi:type="dcterms:W3CDTF">2019-05-08T01:07:39Z</dcterms:created>
  <dcterms:modified xsi:type="dcterms:W3CDTF">2019-05-11T01:51:47Z</dcterms:modified>
</cp:coreProperties>
</file>